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76" r:id="rId1"/>
  </p:sldMasterIdLst>
  <p:notesMasterIdLst>
    <p:notesMasterId r:id="rId48"/>
  </p:notesMasterIdLst>
  <p:sldIdLst>
    <p:sldId id="256" r:id="rId2"/>
    <p:sldId id="257" r:id="rId3"/>
    <p:sldId id="259" r:id="rId4"/>
    <p:sldId id="428" r:id="rId5"/>
    <p:sldId id="427" r:id="rId6"/>
    <p:sldId id="431" r:id="rId7"/>
    <p:sldId id="300" r:id="rId8"/>
    <p:sldId id="432" r:id="rId9"/>
    <p:sldId id="433" r:id="rId10"/>
    <p:sldId id="435" r:id="rId11"/>
    <p:sldId id="434" r:id="rId12"/>
    <p:sldId id="436" r:id="rId13"/>
    <p:sldId id="438" r:id="rId14"/>
    <p:sldId id="437" r:id="rId15"/>
    <p:sldId id="439" r:id="rId16"/>
    <p:sldId id="415" r:id="rId17"/>
    <p:sldId id="441" r:id="rId18"/>
    <p:sldId id="442" r:id="rId19"/>
    <p:sldId id="443" r:id="rId20"/>
    <p:sldId id="444" r:id="rId21"/>
    <p:sldId id="445" r:id="rId22"/>
    <p:sldId id="440" r:id="rId23"/>
    <p:sldId id="446" r:id="rId24"/>
    <p:sldId id="459" r:id="rId25"/>
    <p:sldId id="462" r:id="rId26"/>
    <p:sldId id="463" r:id="rId27"/>
    <p:sldId id="464" r:id="rId28"/>
    <p:sldId id="465" r:id="rId29"/>
    <p:sldId id="466" r:id="rId30"/>
    <p:sldId id="467" r:id="rId31"/>
    <p:sldId id="447" r:id="rId32"/>
    <p:sldId id="455" r:id="rId33"/>
    <p:sldId id="456" r:id="rId34"/>
    <p:sldId id="454" r:id="rId35"/>
    <p:sldId id="453" r:id="rId36"/>
    <p:sldId id="448" r:id="rId37"/>
    <p:sldId id="450" r:id="rId38"/>
    <p:sldId id="451" r:id="rId39"/>
    <p:sldId id="452" r:id="rId40"/>
    <p:sldId id="457" r:id="rId41"/>
    <p:sldId id="458" r:id="rId42"/>
    <p:sldId id="461" r:id="rId43"/>
    <p:sldId id="460" r:id="rId44"/>
    <p:sldId id="262" r:id="rId45"/>
    <p:sldId id="265" r:id="rId46"/>
    <p:sldId id="350"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08BC"/>
    <a:srgbClr val="ECEFF8"/>
    <a:srgbClr val="DFE8F1"/>
    <a:srgbClr val="000000"/>
    <a:srgbClr val="DDE2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182" y="1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CF98F6-046C-4A61-A4DD-0818A66BB8A0}" type="datetimeFigureOut">
              <a:rPr lang="en-IN" smtClean="0"/>
              <a:t>03-04-2017</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6BE6B3-2D16-4A1B-99C8-9BB68DB86518}" type="slidenum">
              <a:rPr lang="en-IN" smtClean="0"/>
              <a:t>‹#›</a:t>
            </a:fld>
            <a:endParaRPr lang="en-IN"/>
          </a:p>
        </p:txBody>
      </p:sp>
    </p:spTree>
    <p:extLst>
      <p:ext uri="{BB962C8B-B14F-4D97-AF65-F5344CB8AC3E}">
        <p14:creationId xmlns:p14="http://schemas.microsoft.com/office/powerpoint/2010/main" val="29344268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F6BE6B3-2D16-4A1B-99C8-9BB68DB86518}" type="slidenum">
              <a:rPr lang="en-IN" smtClean="0"/>
              <a:t>3</a:t>
            </a:fld>
            <a:endParaRPr lang="en-IN"/>
          </a:p>
        </p:txBody>
      </p:sp>
    </p:spTree>
    <p:extLst>
      <p:ext uri="{BB962C8B-B14F-4D97-AF65-F5344CB8AC3E}">
        <p14:creationId xmlns:p14="http://schemas.microsoft.com/office/powerpoint/2010/main" val="26715925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F6BE6B3-2D16-4A1B-99C8-9BB68DB86518}" type="slidenum">
              <a:rPr lang="en-IN" smtClean="0"/>
              <a:t>21</a:t>
            </a:fld>
            <a:endParaRPr lang="en-IN"/>
          </a:p>
        </p:txBody>
      </p:sp>
    </p:spTree>
    <p:extLst>
      <p:ext uri="{BB962C8B-B14F-4D97-AF65-F5344CB8AC3E}">
        <p14:creationId xmlns:p14="http://schemas.microsoft.com/office/powerpoint/2010/main" val="15518061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F6BE6B3-2D16-4A1B-99C8-9BB68DB86518}" type="slidenum">
              <a:rPr lang="en-IN" smtClean="0"/>
              <a:t>22</a:t>
            </a:fld>
            <a:endParaRPr lang="en-IN"/>
          </a:p>
        </p:txBody>
      </p:sp>
    </p:spTree>
    <p:extLst>
      <p:ext uri="{BB962C8B-B14F-4D97-AF65-F5344CB8AC3E}">
        <p14:creationId xmlns:p14="http://schemas.microsoft.com/office/powerpoint/2010/main" val="39998279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F6BE6B3-2D16-4A1B-99C8-9BB68DB86518}" type="slidenum">
              <a:rPr lang="en-IN" smtClean="0"/>
              <a:t>23</a:t>
            </a:fld>
            <a:endParaRPr lang="en-IN"/>
          </a:p>
        </p:txBody>
      </p:sp>
    </p:spTree>
    <p:extLst>
      <p:ext uri="{BB962C8B-B14F-4D97-AF65-F5344CB8AC3E}">
        <p14:creationId xmlns:p14="http://schemas.microsoft.com/office/powerpoint/2010/main" val="17152610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F6BE6B3-2D16-4A1B-99C8-9BB68DB86518}" type="slidenum">
              <a:rPr lang="en-IN" smtClean="0"/>
              <a:t>24</a:t>
            </a:fld>
            <a:endParaRPr lang="en-IN"/>
          </a:p>
        </p:txBody>
      </p:sp>
    </p:spTree>
    <p:extLst>
      <p:ext uri="{BB962C8B-B14F-4D97-AF65-F5344CB8AC3E}">
        <p14:creationId xmlns:p14="http://schemas.microsoft.com/office/powerpoint/2010/main" val="42063386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F6BE6B3-2D16-4A1B-99C8-9BB68DB86518}" type="slidenum">
              <a:rPr lang="en-IN" smtClean="0"/>
              <a:t>25</a:t>
            </a:fld>
            <a:endParaRPr lang="en-IN"/>
          </a:p>
        </p:txBody>
      </p:sp>
    </p:spTree>
    <p:extLst>
      <p:ext uri="{BB962C8B-B14F-4D97-AF65-F5344CB8AC3E}">
        <p14:creationId xmlns:p14="http://schemas.microsoft.com/office/powerpoint/2010/main" val="2508235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F6BE6B3-2D16-4A1B-99C8-9BB68DB86518}" type="slidenum">
              <a:rPr lang="en-IN" smtClean="0"/>
              <a:t>27</a:t>
            </a:fld>
            <a:endParaRPr lang="en-IN"/>
          </a:p>
        </p:txBody>
      </p:sp>
    </p:spTree>
    <p:extLst>
      <p:ext uri="{BB962C8B-B14F-4D97-AF65-F5344CB8AC3E}">
        <p14:creationId xmlns:p14="http://schemas.microsoft.com/office/powerpoint/2010/main" val="7910391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F6BE6B3-2D16-4A1B-99C8-9BB68DB86518}" type="slidenum">
              <a:rPr lang="en-IN" smtClean="0"/>
              <a:t>28</a:t>
            </a:fld>
            <a:endParaRPr lang="en-IN"/>
          </a:p>
        </p:txBody>
      </p:sp>
    </p:spTree>
    <p:extLst>
      <p:ext uri="{BB962C8B-B14F-4D97-AF65-F5344CB8AC3E}">
        <p14:creationId xmlns:p14="http://schemas.microsoft.com/office/powerpoint/2010/main" val="10489291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F6BE6B3-2D16-4A1B-99C8-9BB68DB86518}" type="slidenum">
              <a:rPr lang="en-IN" smtClean="0"/>
              <a:t>29</a:t>
            </a:fld>
            <a:endParaRPr lang="en-IN"/>
          </a:p>
        </p:txBody>
      </p:sp>
    </p:spTree>
    <p:extLst>
      <p:ext uri="{BB962C8B-B14F-4D97-AF65-F5344CB8AC3E}">
        <p14:creationId xmlns:p14="http://schemas.microsoft.com/office/powerpoint/2010/main" val="5103130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F6BE6B3-2D16-4A1B-99C8-9BB68DB86518}" type="slidenum">
              <a:rPr lang="en-IN" smtClean="0"/>
              <a:t>32</a:t>
            </a:fld>
            <a:endParaRPr lang="en-IN"/>
          </a:p>
        </p:txBody>
      </p:sp>
    </p:spTree>
    <p:extLst>
      <p:ext uri="{BB962C8B-B14F-4D97-AF65-F5344CB8AC3E}">
        <p14:creationId xmlns:p14="http://schemas.microsoft.com/office/powerpoint/2010/main" val="37606697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F6BE6B3-2D16-4A1B-99C8-9BB68DB86518}" type="slidenum">
              <a:rPr lang="en-IN" smtClean="0"/>
              <a:t>33</a:t>
            </a:fld>
            <a:endParaRPr lang="en-IN"/>
          </a:p>
        </p:txBody>
      </p:sp>
    </p:spTree>
    <p:extLst>
      <p:ext uri="{BB962C8B-B14F-4D97-AF65-F5344CB8AC3E}">
        <p14:creationId xmlns:p14="http://schemas.microsoft.com/office/powerpoint/2010/main" val="13569173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F6BE6B3-2D16-4A1B-99C8-9BB68DB86518}" type="slidenum">
              <a:rPr lang="en-IN" smtClean="0"/>
              <a:t>5</a:t>
            </a:fld>
            <a:endParaRPr lang="en-IN"/>
          </a:p>
        </p:txBody>
      </p:sp>
    </p:spTree>
    <p:extLst>
      <p:ext uri="{BB962C8B-B14F-4D97-AF65-F5344CB8AC3E}">
        <p14:creationId xmlns:p14="http://schemas.microsoft.com/office/powerpoint/2010/main" val="23617909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F6BE6B3-2D16-4A1B-99C8-9BB68DB86518}" type="slidenum">
              <a:rPr lang="en-IN" smtClean="0"/>
              <a:t>40</a:t>
            </a:fld>
            <a:endParaRPr lang="en-IN"/>
          </a:p>
        </p:txBody>
      </p:sp>
    </p:spTree>
    <p:extLst>
      <p:ext uri="{BB962C8B-B14F-4D97-AF65-F5344CB8AC3E}">
        <p14:creationId xmlns:p14="http://schemas.microsoft.com/office/powerpoint/2010/main" val="15486198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F6BE6B3-2D16-4A1B-99C8-9BB68DB86518}" type="slidenum">
              <a:rPr lang="en-IN" smtClean="0"/>
              <a:t>41</a:t>
            </a:fld>
            <a:endParaRPr lang="en-IN"/>
          </a:p>
        </p:txBody>
      </p:sp>
    </p:spTree>
    <p:extLst>
      <p:ext uri="{BB962C8B-B14F-4D97-AF65-F5344CB8AC3E}">
        <p14:creationId xmlns:p14="http://schemas.microsoft.com/office/powerpoint/2010/main" val="474753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F6BE6B3-2D16-4A1B-99C8-9BB68DB86518}" type="slidenum">
              <a:rPr lang="en-IN" smtClean="0"/>
              <a:t>43</a:t>
            </a:fld>
            <a:endParaRPr lang="en-IN"/>
          </a:p>
        </p:txBody>
      </p:sp>
    </p:spTree>
    <p:extLst>
      <p:ext uri="{BB962C8B-B14F-4D97-AF65-F5344CB8AC3E}">
        <p14:creationId xmlns:p14="http://schemas.microsoft.com/office/powerpoint/2010/main" val="31156755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F6BE6B3-2D16-4A1B-99C8-9BB68DB86518}" type="slidenum">
              <a:rPr lang="en-IN" smtClean="0"/>
              <a:t>6</a:t>
            </a:fld>
            <a:endParaRPr lang="en-IN"/>
          </a:p>
        </p:txBody>
      </p:sp>
    </p:spTree>
    <p:extLst>
      <p:ext uri="{BB962C8B-B14F-4D97-AF65-F5344CB8AC3E}">
        <p14:creationId xmlns:p14="http://schemas.microsoft.com/office/powerpoint/2010/main" val="39529876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F6BE6B3-2D16-4A1B-99C8-9BB68DB86518}" type="slidenum">
              <a:rPr lang="en-IN" smtClean="0"/>
              <a:t>8</a:t>
            </a:fld>
            <a:endParaRPr lang="en-IN"/>
          </a:p>
        </p:txBody>
      </p:sp>
    </p:spTree>
    <p:extLst>
      <p:ext uri="{BB962C8B-B14F-4D97-AF65-F5344CB8AC3E}">
        <p14:creationId xmlns:p14="http://schemas.microsoft.com/office/powerpoint/2010/main" val="31262927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F6BE6B3-2D16-4A1B-99C8-9BB68DB86518}" type="slidenum">
              <a:rPr lang="en-IN" smtClean="0"/>
              <a:t>16</a:t>
            </a:fld>
            <a:endParaRPr lang="en-IN"/>
          </a:p>
        </p:txBody>
      </p:sp>
    </p:spTree>
    <p:extLst>
      <p:ext uri="{BB962C8B-B14F-4D97-AF65-F5344CB8AC3E}">
        <p14:creationId xmlns:p14="http://schemas.microsoft.com/office/powerpoint/2010/main" val="18815829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F6BE6B3-2D16-4A1B-99C8-9BB68DB86518}" type="slidenum">
              <a:rPr lang="en-IN" smtClean="0"/>
              <a:t>17</a:t>
            </a:fld>
            <a:endParaRPr lang="en-IN"/>
          </a:p>
        </p:txBody>
      </p:sp>
    </p:spTree>
    <p:extLst>
      <p:ext uri="{BB962C8B-B14F-4D97-AF65-F5344CB8AC3E}">
        <p14:creationId xmlns:p14="http://schemas.microsoft.com/office/powerpoint/2010/main" val="33938939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F6BE6B3-2D16-4A1B-99C8-9BB68DB86518}" type="slidenum">
              <a:rPr lang="en-IN" smtClean="0"/>
              <a:t>18</a:t>
            </a:fld>
            <a:endParaRPr lang="en-IN"/>
          </a:p>
        </p:txBody>
      </p:sp>
    </p:spTree>
    <p:extLst>
      <p:ext uri="{BB962C8B-B14F-4D97-AF65-F5344CB8AC3E}">
        <p14:creationId xmlns:p14="http://schemas.microsoft.com/office/powerpoint/2010/main" val="29790896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F6BE6B3-2D16-4A1B-99C8-9BB68DB86518}" type="slidenum">
              <a:rPr lang="en-IN" smtClean="0"/>
              <a:t>19</a:t>
            </a:fld>
            <a:endParaRPr lang="en-IN"/>
          </a:p>
        </p:txBody>
      </p:sp>
    </p:spTree>
    <p:extLst>
      <p:ext uri="{BB962C8B-B14F-4D97-AF65-F5344CB8AC3E}">
        <p14:creationId xmlns:p14="http://schemas.microsoft.com/office/powerpoint/2010/main" val="4273588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F6BE6B3-2D16-4A1B-99C8-9BB68DB86518}" type="slidenum">
              <a:rPr lang="en-IN" smtClean="0"/>
              <a:t>20</a:t>
            </a:fld>
            <a:endParaRPr lang="en-IN"/>
          </a:p>
        </p:txBody>
      </p:sp>
    </p:spTree>
    <p:extLst>
      <p:ext uri="{BB962C8B-B14F-4D97-AF65-F5344CB8AC3E}">
        <p14:creationId xmlns:p14="http://schemas.microsoft.com/office/powerpoint/2010/main" val="3651102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Lecture #00: © DSamanta</a:t>
            </a:r>
            <a:endParaRPr lang="en-IN"/>
          </a:p>
        </p:txBody>
      </p:sp>
      <p:sp>
        <p:nvSpPr>
          <p:cNvPr id="5" name="Footer Placeholder 4"/>
          <p:cNvSpPr>
            <a:spLocks noGrp="1"/>
          </p:cNvSpPr>
          <p:nvPr>
            <p:ph type="ftr" sz="quarter" idx="11"/>
          </p:nvPr>
        </p:nvSpPr>
        <p:spPr/>
        <p:txBody>
          <a:bodyPr/>
          <a:lstStyle/>
          <a:p>
            <a:r>
              <a:rPr lang="en-IN" smtClean="0"/>
              <a:t>CS 11001 : Programming and Data Structures</a:t>
            </a:r>
            <a:endParaRPr lang="en-IN"/>
          </a:p>
        </p:txBody>
      </p:sp>
      <p:sp>
        <p:nvSpPr>
          <p:cNvPr id="6" name="Slide Number Placeholder 5"/>
          <p:cNvSpPr>
            <a:spLocks noGrp="1"/>
          </p:cNvSpPr>
          <p:nvPr>
            <p:ph type="sldNum" sz="quarter" idx="12"/>
          </p:nvPr>
        </p:nvSpPr>
        <p:spPr/>
        <p:txBody>
          <a:bodyPr/>
          <a:lstStyle/>
          <a:p>
            <a:fld id="{2412D51A-C1C7-4F6F-ADB4-90C3724E8DB4}" type="slidenum">
              <a:rPr lang="en-IN" smtClean="0"/>
              <a:t>‹#›</a:t>
            </a:fld>
            <a:endParaRPr lang="en-IN"/>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Lecture #00: © DSamanta</a:t>
            </a:r>
            <a:endParaRPr lang="en-IN"/>
          </a:p>
        </p:txBody>
      </p:sp>
      <p:sp>
        <p:nvSpPr>
          <p:cNvPr id="5" name="Footer Placeholder 4"/>
          <p:cNvSpPr>
            <a:spLocks noGrp="1"/>
          </p:cNvSpPr>
          <p:nvPr>
            <p:ph type="ftr" sz="quarter" idx="11"/>
          </p:nvPr>
        </p:nvSpPr>
        <p:spPr/>
        <p:txBody>
          <a:bodyPr/>
          <a:lstStyle/>
          <a:p>
            <a:r>
              <a:rPr lang="en-IN" smtClean="0"/>
              <a:t>CS 11001 : Programming and Data Structures</a:t>
            </a:r>
            <a:endParaRPr lang="en-IN"/>
          </a:p>
        </p:txBody>
      </p:sp>
      <p:sp>
        <p:nvSpPr>
          <p:cNvPr id="6" name="Slide Number Placeholder 5"/>
          <p:cNvSpPr>
            <a:spLocks noGrp="1"/>
          </p:cNvSpPr>
          <p:nvPr>
            <p:ph type="sldNum" sz="quarter" idx="12"/>
          </p:nvPr>
        </p:nvSpPr>
        <p:spPr/>
        <p:txBody>
          <a:bodyPr/>
          <a:lstStyle/>
          <a:p>
            <a:fld id="{2412D51A-C1C7-4F6F-ADB4-90C3724E8DB4}" type="slidenum">
              <a:rPr lang="en-IN" smtClean="0"/>
              <a:t>‹#›</a:t>
            </a:fld>
            <a:endParaRPr lang="en-IN"/>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Lecture #00: © DSamanta</a:t>
            </a:r>
            <a:endParaRPr lang="en-IN"/>
          </a:p>
        </p:txBody>
      </p:sp>
      <p:sp>
        <p:nvSpPr>
          <p:cNvPr id="5" name="Footer Placeholder 4"/>
          <p:cNvSpPr>
            <a:spLocks noGrp="1"/>
          </p:cNvSpPr>
          <p:nvPr>
            <p:ph type="ftr" sz="quarter" idx="11"/>
          </p:nvPr>
        </p:nvSpPr>
        <p:spPr/>
        <p:txBody>
          <a:bodyPr/>
          <a:lstStyle/>
          <a:p>
            <a:r>
              <a:rPr lang="en-IN" smtClean="0"/>
              <a:t>CS 11001 : Programming and Data Structures</a:t>
            </a:r>
            <a:endParaRPr lang="en-IN"/>
          </a:p>
        </p:txBody>
      </p:sp>
      <p:sp>
        <p:nvSpPr>
          <p:cNvPr id="6" name="Slide Number Placeholder 5"/>
          <p:cNvSpPr>
            <a:spLocks noGrp="1"/>
          </p:cNvSpPr>
          <p:nvPr>
            <p:ph type="sldNum" sz="quarter" idx="12"/>
          </p:nvPr>
        </p:nvSpPr>
        <p:spPr/>
        <p:txBody>
          <a:bodyPr/>
          <a:lstStyle/>
          <a:p>
            <a:fld id="{2412D51A-C1C7-4F6F-ADB4-90C3724E8DB4}" type="slidenum">
              <a:rPr lang="en-IN" smtClean="0"/>
              <a:t>‹#›</a:t>
            </a:fld>
            <a:endParaRPr lang="en-IN"/>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chartAndTx">
  <p:cSld name="Title,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762000"/>
          </a:xfrm>
        </p:spPr>
        <p:txBody>
          <a:bodyPr/>
          <a:lstStyle/>
          <a:p>
            <a:r>
              <a:rPr lang="en-US" smtClean="0"/>
              <a:t>Click to edit Master title style</a:t>
            </a:r>
            <a:endParaRPr lang="en-US"/>
          </a:p>
        </p:txBody>
      </p:sp>
      <p:sp>
        <p:nvSpPr>
          <p:cNvPr id="3" name="Chart Placeholder 2"/>
          <p:cNvSpPr>
            <a:spLocks noGrp="1"/>
          </p:cNvSpPr>
          <p:nvPr>
            <p:ph type="chart" sz="half" idx="1"/>
          </p:nvPr>
        </p:nvSpPr>
        <p:spPr>
          <a:xfrm>
            <a:off x="685800" y="1371600"/>
            <a:ext cx="3810000" cy="4724400"/>
          </a:xfrm>
        </p:spPr>
        <p:txBody>
          <a:bodyPr rtlCol="0">
            <a:normAutofit/>
          </a:bodyPr>
          <a:lstStyle/>
          <a:p>
            <a:pPr lvl="0"/>
            <a:endParaRPr lang="en-US" noProof="0" smtClean="0"/>
          </a:p>
        </p:txBody>
      </p:sp>
      <p:sp>
        <p:nvSpPr>
          <p:cNvPr id="4" name="Text Placeholder 3"/>
          <p:cNvSpPr>
            <a:spLocks noGrp="1"/>
          </p:cNvSpPr>
          <p:nvPr>
            <p:ph type="body" sz="half" idx="2"/>
          </p:nvPr>
        </p:nvSpPr>
        <p:spPr>
          <a:xfrm>
            <a:off x="4648200" y="1371600"/>
            <a:ext cx="38100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pPr>
              <a:defRPr/>
            </a:pPr>
            <a:r>
              <a:rPr lang="en-IN" altLang="en-US"/>
              <a:t>Autumn 2016</a:t>
            </a:r>
            <a:endParaRPr lang="en-US" alt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pPr>
              <a:defRPr/>
            </a:pPr>
            <a:r>
              <a:rPr lang="en-US"/>
              <a:t>Autumn 2016</a:t>
            </a:r>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7F67EA25-BD12-4A88-9DB3-B49942559E83}" type="slidenum">
              <a:rPr lang="en-US" altLang="en-US"/>
              <a:pPr/>
              <a:t>‹#›</a:t>
            </a:fld>
            <a:endParaRPr lang="en-US" altLang="en-US"/>
          </a:p>
        </p:txBody>
      </p:sp>
    </p:spTree>
    <p:extLst>
      <p:ext uri="{BB962C8B-B14F-4D97-AF65-F5344CB8AC3E}">
        <p14:creationId xmlns:p14="http://schemas.microsoft.com/office/powerpoint/2010/main" val="4210798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Lecture #00: © DSamanta</a:t>
            </a:r>
            <a:endParaRPr lang="en-IN"/>
          </a:p>
        </p:txBody>
      </p:sp>
      <p:sp>
        <p:nvSpPr>
          <p:cNvPr id="5" name="Footer Placeholder 4"/>
          <p:cNvSpPr>
            <a:spLocks noGrp="1"/>
          </p:cNvSpPr>
          <p:nvPr>
            <p:ph type="ftr" sz="quarter" idx="11"/>
          </p:nvPr>
        </p:nvSpPr>
        <p:spPr/>
        <p:txBody>
          <a:bodyPr/>
          <a:lstStyle/>
          <a:p>
            <a:r>
              <a:rPr lang="en-IN" smtClean="0"/>
              <a:t>CS 11001 : Programming and Data Structures</a:t>
            </a:r>
            <a:endParaRPr lang="en-IN"/>
          </a:p>
        </p:txBody>
      </p:sp>
      <p:sp>
        <p:nvSpPr>
          <p:cNvPr id="6" name="Slide Number Placeholder 5"/>
          <p:cNvSpPr>
            <a:spLocks noGrp="1"/>
          </p:cNvSpPr>
          <p:nvPr>
            <p:ph type="sldNum" sz="quarter" idx="12"/>
          </p:nvPr>
        </p:nvSpPr>
        <p:spPr/>
        <p:txBody>
          <a:bodyPr/>
          <a:lstStyle/>
          <a:p>
            <a:fld id="{2412D51A-C1C7-4F6F-ADB4-90C3724E8DB4}" type="slidenum">
              <a:rPr lang="en-IN" smtClean="0"/>
              <a:t>‹#›</a:t>
            </a:fld>
            <a:endParaRPr lang="en-IN"/>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Lecture #00: © DSamanta</a:t>
            </a:r>
            <a:endParaRPr lang="en-IN"/>
          </a:p>
        </p:txBody>
      </p:sp>
      <p:sp>
        <p:nvSpPr>
          <p:cNvPr id="5" name="Footer Placeholder 4"/>
          <p:cNvSpPr>
            <a:spLocks noGrp="1"/>
          </p:cNvSpPr>
          <p:nvPr>
            <p:ph type="ftr" sz="quarter" idx="11"/>
          </p:nvPr>
        </p:nvSpPr>
        <p:spPr/>
        <p:txBody>
          <a:bodyPr/>
          <a:lstStyle/>
          <a:p>
            <a:r>
              <a:rPr lang="en-IN" smtClean="0"/>
              <a:t>CS 11001 : Programming and Data Structures</a:t>
            </a:r>
            <a:endParaRPr lang="en-IN"/>
          </a:p>
        </p:txBody>
      </p:sp>
      <p:sp>
        <p:nvSpPr>
          <p:cNvPr id="6" name="Slide Number Placeholder 5"/>
          <p:cNvSpPr>
            <a:spLocks noGrp="1"/>
          </p:cNvSpPr>
          <p:nvPr>
            <p:ph type="sldNum" sz="quarter" idx="12"/>
          </p:nvPr>
        </p:nvSpPr>
        <p:spPr/>
        <p:txBody>
          <a:bodyPr/>
          <a:lstStyle/>
          <a:p>
            <a:fld id="{2412D51A-C1C7-4F6F-ADB4-90C3724E8DB4}" type="slidenum">
              <a:rPr lang="en-IN" smtClean="0"/>
              <a:t>‹#›</a:t>
            </a:fld>
            <a:endParaRPr lang="en-IN"/>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smtClean="0"/>
              <a:t>Lecture #00: © DSamanta</a:t>
            </a:r>
            <a:endParaRPr lang="en-IN"/>
          </a:p>
        </p:txBody>
      </p:sp>
      <p:sp>
        <p:nvSpPr>
          <p:cNvPr id="6" name="Footer Placeholder 5"/>
          <p:cNvSpPr>
            <a:spLocks noGrp="1"/>
          </p:cNvSpPr>
          <p:nvPr>
            <p:ph type="ftr" sz="quarter" idx="11"/>
          </p:nvPr>
        </p:nvSpPr>
        <p:spPr/>
        <p:txBody>
          <a:bodyPr/>
          <a:lstStyle/>
          <a:p>
            <a:r>
              <a:rPr lang="en-IN" smtClean="0"/>
              <a:t>CS 11001 : Programming and Data Structures</a:t>
            </a:r>
            <a:endParaRPr lang="en-IN"/>
          </a:p>
        </p:txBody>
      </p:sp>
      <p:sp>
        <p:nvSpPr>
          <p:cNvPr id="7" name="Slide Number Placeholder 6"/>
          <p:cNvSpPr>
            <a:spLocks noGrp="1"/>
          </p:cNvSpPr>
          <p:nvPr>
            <p:ph type="sldNum" sz="quarter" idx="12"/>
          </p:nvPr>
        </p:nvSpPr>
        <p:spPr/>
        <p:txBody>
          <a:bodyPr/>
          <a:lstStyle/>
          <a:p>
            <a:fld id="{2412D51A-C1C7-4F6F-ADB4-90C3724E8DB4}" type="slidenum">
              <a:rPr lang="en-IN" smtClean="0"/>
              <a:t>‹#›</a:t>
            </a:fld>
            <a:endParaRPr lang="en-IN"/>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r>
              <a:rPr lang="en-US" smtClean="0"/>
              <a:t>Lecture #00: © DSamanta</a:t>
            </a:r>
            <a:endParaRPr lang="en-IN"/>
          </a:p>
        </p:txBody>
      </p:sp>
      <p:sp>
        <p:nvSpPr>
          <p:cNvPr id="8" name="Footer Placeholder 7"/>
          <p:cNvSpPr>
            <a:spLocks noGrp="1"/>
          </p:cNvSpPr>
          <p:nvPr>
            <p:ph type="ftr" sz="quarter" idx="11"/>
          </p:nvPr>
        </p:nvSpPr>
        <p:spPr/>
        <p:txBody>
          <a:bodyPr/>
          <a:lstStyle/>
          <a:p>
            <a:r>
              <a:rPr lang="en-IN" smtClean="0"/>
              <a:t>CS 11001 : Programming and Data Structures</a:t>
            </a:r>
            <a:endParaRPr lang="en-IN"/>
          </a:p>
        </p:txBody>
      </p:sp>
      <p:sp>
        <p:nvSpPr>
          <p:cNvPr id="9" name="Slide Number Placeholder 8"/>
          <p:cNvSpPr>
            <a:spLocks noGrp="1"/>
          </p:cNvSpPr>
          <p:nvPr>
            <p:ph type="sldNum" sz="quarter" idx="12"/>
          </p:nvPr>
        </p:nvSpPr>
        <p:spPr/>
        <p:txBody>
          <a:bodyPr/>
          <a:lstStyle/>
          <a:p>
            <a:fld id="{2412D51A-C1C7-4F6F-ADB4-90C3724E8DB4}" type="slidenum">
              <a:rPr lang="en-IN" smtClean="0"/>
              <a:t>‹#›</a:t>
            </a:fld>
            <a:endParaRPr lang="en-IN"/>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r>
              <a:rPr lang="en-US" smtClean="0"/>
              <a:t>Lecture #00: © DSamanta</a:t>
            </a:r>
            <a:endParaRPr lang="en-IN"/>
          </a:p>
        </p:txBody>
      </p:sp>
      <p:sp>
        <p:nvSpPr>
          <p:cNvPr id="4" name="Footer Placeholder 3"/>
          <p:cNvSpPr>
            <a:spLocks noGrp="1"/>
          </p:cNvSpPr>
          <p:nvPr>
            <p:ph type="ftr" sz="quarter" idx="11"/>
          </p:nvPr>
        </p:nvSpPr>
        <p:spPr/>
        <p:txBody>
          <a:bodyPr/>
          <a:lstStyle/>
          <a:p>
            <a:r>
              <a:rPr lang="en-IN" smtClean="0"/>
              <a:t>CS 11001 : Programming and Data Structures</a:t>
            </a:r>
            <a:endParaRPr lang="en-IN"/>
          </a:p>
        </p:txBody>
      </p:sp>
      <p:sp>
        <p:nvSpPr>
          <p:cNvPr id="5" name="Slide Number Placeholder 4"/>
          <p:cNvSpPr>
            <a:spLocks noGrp="1"/>
          </p:cNvSpPr>
          <p:nvPr>
            <p:ph type="sldNum" sz="quarter" idx="12"/>
          </p:nvPr>
        </p:nvSpPr>
        <p:spPr/>
        <p:txBody>
          <a:bodyPr/>
          <a:lstStyle/>
          <a:p>
            <a:fld id="{2412D51A-C1C7-4F6F-ADB4-90C3724E8DB4}" type="slidenum">
              <a:rPr lang="en-IN" smtClean="0"/>
              <a:t>‹#›</a:t>
            </a:fld>
            <a:endParaRPr lang="en-IN"/>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Lecture #00: © DSamanta</a:t>
            </a:r>
            <a:endParaRPr lang="en-IN"/>
          </a:p>
        </p:txBody>
      </p:sp>
      <p:sp>
        <p:nvSpPr>
          <p:cNvPr id="3" name="Footer Placeholder 2"/>
          <p:cNvSpPr>
            <a:spLocks noGrp="1"/>
          </p:cNvSpPr>
          <p:nvPr>
            <p:ph type="ftr" sz="quarter" idx="11"/>
          </p:nvPr>
        </p:nvSpPr>
        <p:spPr/>
        <p:txBody>
          <a:bodyPr/>
          <a:lstStyle/>
          <a:p>
            <a:r>
              <a:rPr lang="en-IN" smtClean="0"/>
              <a:t>CS 11001 : Programming and Data Structures</a:t>
            </a:r>
            <a:endParaRPr lang="en-IN"/>
          </a:p>
        </p:txBody>
      </p:sp>
      <p:sp>
        <p:nvSpPr>
          <p:cNvPr id="4" name="Slide Number Placeholder 3"/>
          <p:cNvSpPr>
            <a:spLocks noGrp="1"/>
          </p:cNvSpPr>
          <p:nvPr>
            <p:ph type="sldNum" sz="quarter" idx="12"/>
          </p:nvPr>
        </p:nvSpPr>
        <p:spPr/>
        <p:txBody>
          <a:bodyPr/>
          <a:lstStyle/>
          <a:p>
            <a:fld id="{2412D51A-C1C7-4F6F-ADB4-90C3724E8DB4}" type="slidenum">
              <a:rPr lang="en-IN" smtClean="0"/>
              <a:t>‹#›</a:t>
            </a:fld>
            <a:endParaRPr lang="en-IN"/>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Lecture #00: © DSamanta</a:t>
            </a:r>
            <a:endParaRPr lang="en-IN"/>
          </a:p>
        </p:txBody>
      </p:sp>
      <p:sp>
        <p:nvSpPr>
          <p:cNvPr id="6" name="Footer Placeholder 5"/>
          <p:cNvSpPr>
            <a:spLocks noGrp="1"/>
          </p:cNvSpPr>
          <p:nvPr>
            <p:ph type="ftr" sz="quarter" idx="11"/>
          </p:nvPr>
        </p:nvSpPr>
        <p:spPr/>
        <p:txBody>
          <a:bodyPr/>
          <a:lstStyle/>
          <a:p>
            <a:r>
              <a:rPr lang="en-IN" smtClean="0"/>
              <a:t>CS 11001 : Programming and Data Structures</a:t>
            </a:r>
            <a:endParaRPr lang="en-IN"/>
          </a:p>
        </p:txBody>
      </p:sp>
      <p:sp>
        <p:nvSpPr>
          <p:cNvPr id="7" name="Slide Number Placeholder 6"/>
          <p:cNvSpPr>
            <a:spLocks noGrp="1"/>
          </p:cNvSpPr>
          <p:nvPr>
            <p:ph type="sldNum" sz="quarter" idx="12"/>
          </p:nvPr>
        </p:nvSpPr>
        <p:spPr/>
        <p:txBody>
          <a:bodyPr/>
          <a:lstStyle/>
          <a:p>
            <a:fld id="{2412D51A-C1C7-4F6F-ADB4-90C3724E8DB4}" type="slidenum">
              <a:rPr lang="en-IN" smtClean="0"/>
              <a:t>‹#›</a:t>
            </a:fld>
            <a:endParaRPr lang="en-IN"/>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Lecture #00: © DSamanta</a:t>
            </a:r>
            <a:endParaRPr lang="en-IN"/>
          </a:p>
        </p:txBody>
      </p:sp>
      <p:sp>
        <p:nvSpPr>
          <p:cNvPr id="6" name="Footer Placeholder 5"/>
          <p:cNvSpPr>
            <a:spLocks noGrp="1"/>
          </p:cNvSpPr>
          <p:nvPr>
            <p:ph type="ftr" sz="quarter" idx="11"/>
          </p:nvPr>
        </p:nvSpPr>
        <p:spPr/>
        <p:txBody>
          <a:bodyPr/>
          <a:lstStyle/>
          <a:p>
            <a:r>
              <a:rPr lang="en-IN" smtClean="0"/>
              <a:t>CS 11001 : Programming and Data Structures</a:t>
            </a:r>
            <a:endParaRPr lang="en-IN"/>
          </a:p>
        </p:txBody>
      </p:sp>
      <p:sp>
        <p:nvSpPr>
          <p:cNvPr id="7" name="Slide Number Placeholder 6"/>
          <p:cNvSpPr>
            <a:spLocks noGrp="1"/>
          </p:cNvSpPr>
          <p:nvPr>
            <p:ph type="sldNum" sz="quarter" idx="12"/>
          </p:nvPr>
        </p:nvSpPr>
        <p:spPr/>
        <p:txBody>
          <a:bodyPr/>
          <a:lstStyle/>
          <a:p>
            <a:fld id="{2412D51A-C1C7-4F6F-ADB4-90C3724E8DB4}" type="slidenum">
              <a:rPr lang="en-IN" smtClean="0"/>
              <a:t>‹#›</a:t>
            </a:fld>
            <a:endParaRPr lang="en-IN"/>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r>
              <a:rPr lang="en-US" smtClean="0"/>
              <a:t>Lecture #00: © DSamanta</a:t>
            </a:r>
            <a:endParaRPr lang="en-IN"/>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r>
              <a:rPr lang="en-IN" smtClean="0"/>
              <a:t>CS 11001 : Programming and Data Structures</a:t>
            </a:r>
            <a:endParaRPr lang="en-IN"/>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2412D51A-C1C7-4F6F-ADB4-90C3724E8DB4}"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 id="2147483888" r:id="rId12"/>
  </p:sldLayoutIdLst>
  <p:timing>
    <p:tnLst>
      <p:par>
        <p:cTn id="1" dur="indefinite" restart="never" nodeType="tmRoot"/>
      </p:par>
    </p:tnLst>
  </p:timing>
  <p:hf hdr="0"/>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19672" y="4221088"/>
            <a:ext cx="5637010" cy="1929600"/>
          </a:xfrm>
        </p:spPr>
        <p:txBody>
          <a:bodyPr>
            <a:normAutofit/>
          </a:bodyPr>
          <a:lstStyle/>
          <a:p>
            <a:pPr algn="ctr"/>
            <a:r>
              <a:rPr lang="en-US" sz="2400" b="1"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t>Debasis Samanta</a:t>
            </a:r>
          </a:p>
          <a:p>
            <a:pPr algn="ctr"/>
            <a:r>
              <a:rPr lang="en-US" dirty="0" smtClean="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Computer Science &amp; Engineering</a:t>
            </a:r>
          </a:p>
          <a:p>
            <a:pPr algn="ctr"/>
            <a:r>
              <a:rPr lang="en-US" dirty="0" smtClean="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Indian Institute of Technology Kharagpur</a:t>
            </a:r>
          </a:p>
          <a:p>
            <a:pPr algn="ctr"/>
            <a:r>
              <a:rPr lang="en-US" dirty="0" smtClean="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Spring-2017</a:t>
            </a:r>
            <a:endParaRPr lang="en-IN" dirty="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 name="Title 1"/>
          <p:cNvSpPr>
            <a:spLocks noGrp="1"/>
          </p:cNvSpPr>
          <p:nvPr>
            <p:ph type="ctrTitle"/>
          </p:nvPr>
        </p:nvSpPr>
        <p:spPr>
          <a:xfrm>
            <a:off x="342335" y="980728"/>
            <a:ext cx="8352928" cy="1080120"/>
          </a:xfrm>
        </p:spPr>
        <p:txBody>
          <a:bodyPr/>
          <a:lstStyle/>
          <a:p>
            <a:pPr marL="182880" indent="0" algn="ctr">
              <a:buNone/>
            </a:pPr>
            <a:r>
              <a:rPr lang="en-US" sz="4000" dirty="0" smtClean="0">
                <a:solidFill>
                  <a:schemeClr val="accent2">
                    <a:lumMod val="50000"/>
                  </a:schemeClr>
                </a:solidFill>
                <a:latin typeface="Times New Roman" pitchFamily="18" charset="0"/>
                <a:cs typeface="Times New Roman" pitchFamily="18" charset="0"/>
              </a:rPr>
              <a:t>Programming and Data Structures</a:t>
            </a:r>
            <a:endParaRPr lang="en-IN" sz="4000" dirty="0">
              <a:solidFill>
                <a:schemeClr val="accent2">
                  <a:lumMod val="50000"/>
                </a:schemeClr>
              </a:solidFill>
              <a:latin typeface="Times New Roman" pitchFamily="18" charset="0"/>
              <a:cs typeface="Times New Roman" pitchFamily="18" charset="0"/>
            </a:endParaRPr>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24094"/>
          <a:stretch/>
        </p:blipFill>
        <p:spPr>
          <a:xfrm>
            <a:off x="2987824" y="2426927"/>
            <a:ext cx="2736304" cy="1539780"/>
          </a:xfrm>
          <a:prstGeom prst="rect">
            <a:avLst/>
          </a:prstGeom>
        </p:spPr>
      </p:pic>
    </p:spTree>
    <p:extLst>
      <p:ext uri="{BB962C8B-B14F-4D97-AF65-F5344CB8AC3E}">
        <p14:creationId xmlns:p14="http://schemas.microsoft.com/office/powerpoint/2010/main" val="7528921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IN" altLang="en-US" sz="1200" smtClean="0">
                <a:solidFill>
                  <a:srgbClr val="898989"/>
                </a:solidFill>
                <a:latin typeface="Times New Roman" panose="02020603050405020304" pitchFamily="18" charset="0"/>
              </a:rPr>
              <a:t>Autumn 2016</a:t>
            </a:r>
            <a:endParaRPr lang="en-US" altLang="en-US" sz="1200" smtClean="0">
              <a:solidFill>
                <a:srgbClr val="898989"/>
              </a:solidFill>
              <a:latin typeface="Times New Roman" panose="02020603050405020304" pitchFamily="18" charset="0"/>
            </a:endParaRPr>
          </a:p>
        </p:txBody>
      </p:sp>
      <p:sp>
        <p:nvSpPr>
          <p:cNvPr id="15" name="Footer Placeholder 4"/>
          <p:cNvSpPr>
            <a:spLocks noGrp="1"/>
          </p:cNvSpPr>
          <p:nvPr>
            <p:ph type="ftr" sz="quarter" idx="11"/>
          </p:nvPr>
        </p:nvSpPr>
        <p:spPr/>
        <p:txBody>
          <a:bodyPr/>
          <a:lstStyle/>
          <a:p>
            <a:pPr>
              <a:defRPr/>
            </a:pPr>
            <a:r>
              <a:rPr lang="en-US"/>
              <a:t>Autumn 2016</a:t>
            </a:r>
          </a:p>
        </p:txBody>
      </p:sp>
      <p:sp>
        <p:nvSpPr>
          <p:cNvPr id="5427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73F2038-4F56-497A-BF39-189FB0F2CD00}" type="slidenum">
              <a:rPr lang="en-US" altLang="en-US" sz="1200">
                <a:solidFill>
                  <a:srgbClr val="898989"/>
                </a:solidFill>
                <a:latin typeface="Times New Roman" panose="02020603050405020304" pitchFamily="18" charset="0"/>
              </a:rPr>
              <a:pPr>
                <a:spcBef>
                  <a:spcPct val="0"/>
                </a:spcBef>
                <a:buFontTx/>
                <a:buNone/>
              </a:pPr>
              <a:t>10</a:t>
            </a:fld>
            <a:endParaRPr lang="en-US" altLang="en-US" sz="1200">
              <a:solidFill>
                <a:srgbClr val="898989"/>
              </a:solidFill>
              <a:latin typeface="Times New Roman" panose="02020603050405020304" pitchFamily="18" charset="0"/>
            </a:endParaRPr>
          </a:p>
        </p:txBody>
      </p:sp>
      <p:sp>
        <p:nvSpPr>
          <p:cNvPr id="54279" name="Rectangle 4"/>
          <p:cNvSpPr>
            <a:spLocks noChangeArrowheads="1"/>
          </p:cNvSpPr>
          <p:nvPr/>
        </p:nvSpPr>
        <p:spPr bwMode="auto">
          <a:xfrm>
            <a:off x="4262909" y="4005064"/>
            <a:ext cx="685800" cy="1295400"/>
          </a:xfrm>
          <a:prstGeom prst="rect">
            <a:avLst/>
          </a:prstGeom>
          <a:solidFill>
            <a:srgbClr val="CC0000"/>
          </a:solidFill>
          <a:ln w="31750">
            <a:solidFill>
              <a:srgbClr val="800000"/>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2400">
              <a:solidFill>
                <a:srgbClr val="FF0000"/>
              </a:solidFill>
              <a:latin typeface="Times New Roman" panose="02020603050405020304" pitchFamily="18" charset="0"/>
            </a:endParaRPr>
          </a:p>
        </p:txBody>
      </p:sp>
      <p:sp>
        <p:nvSpPr>
          <p:cNvPr id="54280" name="Rectangle 5"/>
          <p:cNvSpPr>
            <a:spLocks noChangeArrowheads="1"/>
          </p:cNvSpPr>
          <p:nvPr/>
        </p:nvSpPr>
        <p:spPr bwMode="auto">
          <a:xfrm>
            <a:off x="4262909" y="2557264"/>
            <a:ext cx="685800" cy="1447800"/>
          </a:xfrm>
          <a:prstGeom prst="rect">
            <a:avLst/>
          </a:prstGeom>
          <a:solidFill>
            <a:srgbClr val="CCFFFF"/>
          </a:solidFill>
          <a:ln w="31750">
            <a:solidFill>
              <a:srgbClr val="800000"/>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2400">
              <a:solidFill>
                <a:srgbClr val="FF0000"/>
              </a:solidFill>
              <a:latin typeface="Times New Roman" panose="02020603050405020304" pitchFamily="18" charset="0"/>
            </a:endParaRPr>
          </a:p>
        </p:txBody>
      </p:sp>
      <p:grpSp>
        <p:nvGrpSpPr>
          <p:cNvPr id="2" name="Group 9"/>
          <p:cNvGrpSpPr>
            <a:grpSpLocks/>
          </p:cNvGrpSpPr>
          <p:nvPr/>
        </p:nvGrpSpPr>
        <p:grpSpPr bwMode="auto">
          <a:xfrm>
            <a:off x="3005609" y="3789168"/>
            <a:ext cx="1219200" cy="461963"/>
            <a:chOff x="576" y="2448"/>
            <a:chExt cx="768" cy="291"/>
          </a:xfrm>
        </p:grpSpPr>
        <p:sp>
          <p:nvSpPr>
            <p:cNvPr id="54287" name="Text Box 6"/>
            <p:cNvSpPr txBox="1">
              <a:spLocks noChangeArrowheads="1"/>
            </p:cNvSpPr>
            <p:nvPr/>
          </p:nvSpPr>
          <p:spPr bwMode="auto">
            <a:xfrm>
              <a:off x="576" y="2448"/>
              <a:ext cx="432" cy="291"/>
            </a:xfrm>
            <a:prstGeom prst="rect">
              <a:avLst/>
            </a:prstGeom>
            <a:solidFill>
              <a:srgbClr val="FFFFFF"/>
            </a:solidFill>
            <a:ln w="31750">
              <a:solidFill>
                <a:srgbClr val="FFC000"/>
              </a:solidFill>
              <a:miter lim="800000"/>
              <a:headEnd/>
              <a:tailEnd/>
            </a:ln>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2400" dirty="0">
                  <a:solidFill>
                    <a:schemeClr val="accent6">
                      <a:lumMod val="60000"/>
                      <a:lumOff val="40000"/>
                    </a:schemeClr>
                  </a:solidFill>
                  <a:latin typeface="Times New Roman" panose="02020603050405020304" pitchFamily="18" charset="0"/>
                </a:rPr>
                <a:t>top</a:t>
              </a:r>
            </a:p>
          </p:txBody>
        </p:sp>
        <p:sp>
          <p:nvSpPr>
            <p:cNvPr id="54288" name="Line 8"/>
            <p:cNvSpPr>
              <a:spLocks noChangeShapeType="1"/>
            </p:cNvSpPr>
            <p:nvPr/>
          </p:nvSpPr>
          <p:spPr bwMode="auto">
            <a:xfrm>
              <a:off x="1056" y="2592"/>
              <a:ext cx="288" cy="0"/>
            </a:xfrm>
            <a:prstGeom prst="line">
              <a:avLst/>
            </a:prstGeom>
            <a:noFill/>
            <a:ln w="31750">
              <a:solidFill>
                <a:srgbClr val="800000"/>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grpSp>
      <p:grpSp>
        <p:nvGrpSpPr>
          <p:cNvPr id="3" name="Group 10"/>
          <p:cNvGrpSpPr>
            <a:grpSpLocks/>
          </p:cNvGrpSpPr>
          <p:nvPr/>
        </p:nvGrpSpPr>
        <p:grpSpPr bwMode="auto">
          <a:xfrm>
            <a:off x="3005609" y="3239889"/>
            <a:ext cx="1219200" cy="488950"/>
            <a:chOff x="576" y="2448"/>
            <a:chExt cx="768" cy="308"/>
          </a:xfrm>
        </p:grpSpPr>
        <p:sp>
          <p:nvSpPr>
            <p:cNvPr id="54285" name="Text Box 11"/>
            <p:cNvSpPr txBox="1">
              <a:spLocks noChangeArrowheads="1"/>
            </p:cNvSpPr>
            <p:nvPr/>
          </p:nvSpPr>
          <p:spPr bwMode="auto">
            <a:xfrm>
              <a:off x="576" y="2448"/>
              <a:ext cx="432" cy="308"/>
            </a:xfrm>
            <a:prstGeom prst="rect">
              <a:avLst/>
            </a:prstGeom>
            <a:noFill/>
            <a:ln w="31750">
              <a:solidFill>
                <a:srgbClr val="CC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2400">
                  <a:solidFill>
                    <a:srgbClr val="FF0000"/>
                  </a:solidFill>
                  <a:latin typeface="Times New Roman" panose="02020603050405020304" pitchFamily="18" charset="0"/>
                </a:rPr>
                <a:t>top</a:t>
              </a:r>
            </a:p>
          </p:txBody>
        </p:sp>
        <p:sp>
          <p:nvSpPr>
            <p:cNvPr id="54286" name="Line 12"/>
            <p:cNvSpPr>
              <a:spLocks noChangeShapeType="1"/>
            </p:cNvSpPr>
            <p:nvPr/>
          </p:nvSpPr>
          <p:spPr bwMode="auto">
            <a:xfrm>
              <a:off x="1056" y="2592"/>
              <a:ext cx="288" cy="0"/>
            </a:xfrm>
            <a:prstGeom prst="line">
              <a:avLst/>
            </a:prstGeom>
            <a:noFill/>
            <a:ln w="31750">
              <a:solidFill>
                <a:srgbClr val="800000"/>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grpSp>
      <p:sp>
        <p:nvSpPr>
          <p:cNvPr id="110605" name="Rectangle 13"/>
          <p:cNvSpPr>
            <a:spLocks noChangeArrowheads="1"/>
          </p:cNvSpPr>
          <p:nvPr/>
        </p:nvSpPr>
        <p:spPr bwMode="auto">
          <a:xfrm>
            <a:off x="4262909" y="3471664"/>
            <a:ext cx="685800" cy="533400"/>
          </a:xfrm>
          <a:prstGeom prst="rect">
            <a:avLst/>
          </a:prstGeom>
          <a:solidFill>
            <a:srgbClr val="CC0000"/>
          </a:solidFill>
          <a:ln w="31750">
            <a:solidFill>
              <a:srgbClr val="800000"/>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2400">
              <a:solidFill>
                <a:srgbClr val="FF0000"/>
              </a:solidFill>
              <a:latin typeface="Times New Roman" panose="02020603050405020304" pitchFamily="18" charset="0"/>
            </a:endParaRPr>
          </a:p>
        </p:txBody>
      </p:sp>
      <p:sp>
        <p:nvSpPr>
          <p:cNvPr id="110606" name="Text Box 14"/>
          <p:cNvSpPr txBox="1">
            <a:spLocks noChangeArrowheads="1"/>
          </p:cNvSpPr>
          <p:nvPr/>
        </p:nvSpPr>
        <p:spPr bwMode="auto">
          <a:xfrm>
            <a:off x="6206480" y="2557264"/>
            <a:ext cx="996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dirty="0">
                <a:solidFill>
                  <a:srgbClr val="FF0000"/>
                </a:solidFill>
                <a:latin typeface="Times New Roman" panose="02020603050405020304" pitchFamily="18" charset="0"/>
              </a:rPr>
              <a:t>PUSH</a:t>
            </a:r>
          </a:p>
        </p:txBody>
      </p:sp>
      <p:sp>
        <p:nvSpPr>
          <p:cNvPr id="18" name="Title 1"/>
          <p:cNvSpPr txBox="1">
            <a:spLocks/>
          </p:cNvSpPr>
          <p:nvPr/>
        </p:nvSpPr>
        <p:spPr>
          <a:xfrm>
            <a:off x="179512" y="188640"/>
            <a:ext cx="8712968" cy="1143000"/>
          </a:xfrm>
          <a:prstGeom prst="rect">
            <a:avLst/>
          </a:prstGeom>
          <a:effectLst/>
        </p:spPr>
        <p:txBody>
          <a:bodyPr vert="horz" lIns="91440" tIns="45720" rIns="91440" bIns="45720" rtlCol="0" anchor="t" anchorCtr="0">
            <a:norm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l">
              <a:buFont typeface="Georgia" pitchFamily="18" charset="0"/>
              <a:buNone/>
            </a:pPr>
            <a:r>
              <a:rPr lang="en-US" sz="4000" dirty="0" smtClean="0">
                <a:solidFill>
                  <a:srgbClr val="7030A0"/>
                </a:solidFill>
                <a:latin typeface="Times New Roman" pitchFamily="18" charset="0"/>
                <a:cs typeface="Times New Roman" pitchFamily="18" charset="0"/>
              </a:rPr>
              <a:t>Push using Stack</a:t>
            </a:r>
            <a:endParaRPr lang="en-IN" sz="4000" dirty="0">
              <a:solidFill>
                <a:srgbClr val="7030A0"/>
              </a:solidFill>
              <a:latin typeface="Times New Roman" pitchFamily="18" charset="0"/>
              <a:cs typeface="Times New Roman" pitchFamily="18" charset="0"/>
            </a:endParaRPr>
          </a:p>
        </p:txBody>
      </p:sp>
      <p:cxnSp>
        <p:nvCxnSpPr>
          <p:cNvPr id="5" name="Straight Arrow Connector 4"/>
          <p:cNvCxnSpPr/>
          <p:nvPr/>
        </p:nvCxnSpPr>
        <p:spPr>
          <a:xfrm flipV="1">
            <a:off x="2555776" y="3140968"/>
            <a:ext cx="0" cy="1137146"/>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36160858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10606"/>
                                        </p:tgtEl>
                                        <p:attrNameLst>
                                          <p:attrName>style.visibility</p:attrName>
                                        </p:attrNameLst>
                                      </p:cBhvr>
                                      <p:to>
                                        <p:strVal val="visible"/>
                                      </p:to>
                                    </p:set>
                                    <p:animEffect transition="in" filter="checkerboard(across)">
                                      <p:cBhvr>
                                        <p:cTn id="7" dur="500"/>
                                        <p:tgtEl>
                                          <p:spTgt spid="1106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xit" presetSubtype="10" fill="hold" nodeType="clickEffect">
                                  <p:stCondLst>
                                    <p:cond delay="0"/>
                                  </p:stCondLst>
                                  <p:childTnLst>
                                    <p:animEffect transition="out" filter="checkerboard(across)">
                                      <p:cBhvr>
                                        <p:cTn id="11" dur="500"/>
                                        <p:tgtEl>
                                          <p:spTgt spid="2"/>
                                        </p:tgtEl>
                                      </p:cBhvr>
                                    </p:animEffect>
                                    <p:set>
                                      <p:cBhvr>
                                        <p:cTn id="12" dur="1" fill="hold">
                                          <p:stCondLst>
                                            <p:cond delay="499"/>
                                          </p:stCondLst>
                                        </p:cTn>
                                        <p:tgtEl>
                                          <p:spTgt spid="2"/>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checkerboard(across)">
                                      <p:cBhvr>
                                        <p:cTn id="17" dur="500"/>
                                        <p:tgtEl>
                                          <p:spTgt spid="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10605"/>
                                        </p:tgtEl>
                                        <p:attrNameLst>
                                          <p:attrName>style.visibility</p:attrName>
                                        </p:attrNameLst>
                                      </p:cBhvr>
                                      <p:to>
                                        <p:strVal val="visible"/>
                                      </p:to>
                                    </p:set>
                                    <p:animEffect transition="in" filter="checkerboard(across)">
                                      <p:cBhvr>
                                        <p:cTn id="22" dur="500"/>
                                        <p:tgtEl>
                                          <p:spTgt spid="1106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605" grpId="0" animBg="1"/>
      <p:bldP spid="11060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0"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IN" altLang="en-US" sz="1200" smtClean="0">
                <a:solidFill>
                  <a:srgbClr val="898989"/>
                </a:solidFill>
                <a:latin typeface="Times New Roman" panose="02020603050405020304" pitchFamily="18" charset="0"/>
              </a:rPr>
              <a:t>Autumn 2016</a:t>
            </a:r>
            <a:endParaRPr lang="en-US" altLang="en-US" sz="1200" smtClean="0">
              <a:solidFill>
                <a:srgbClr val="898989"/>
              </a:solidFill>
              <a:latin typeface="Times New Roman" panose="02020603050405020304" pitchFamily="18" charset="0"/>
            </a:endParaRPr>
          </a:p>
        </p:txBody>
      </p:sp>
      <p:sp>
        <p:nvSpPr>
          <p:cNvPr id="15" name="Footer Placeholder 4"/>
          <p:cNvSpPr>
            <a:spLocks noGrp="1"/>
          </p:cNvSpPr>
          <p:nvPr>
            <p:ph type="ftr" sz="quarter" idx="11"/>
          </p:nvPr>
        </p:nvSpPr>
        <p:spPr/>
        <p:txBody>
          <a:bodyPr/>
          <a:lstStyle/>
          <a:p>
            <a:pPr>
              <a:defRPr/>
            </a:pPr>
            <a:r>
              <a:rPr lang="en-US"/>
              <a:t>Autumn 2016</a:t>
            </a:r>
          </a:p>
        </p:txBody>
      </p:sp>
      <p:sp>
        <p:nvSpPr>
          <p:cNvPr id="5530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8127E7F-7B62-438F-9964-96F7BC5D014B}" type="slidenum">
              <a:rPr lang="en-US" altLang="en-US" sz="1200">
                <a:solidFill>
                  <a:srgbClr val="898989"/>
                </a:solidFill>
                <a:latin typeface="Times New Roman" panose="02020603050405020304" pitchFamily="18" charset="0"/>
              </a:rPr>
              <a:pPr>
                <a:spcBef>
                  <a:spcPct val="0"/>
                </a:spcBef>
                <a:buFontTx/>
                <a:buNone/>
              </a:pPr>
              <a:t>11</a:t>
            </a:fld>
            <a:endParaRPr lang="en-US" altLang="en-US" sz="1200">
              <a:solidFill>
                <a:srgbClr val="898989"/>
              </a:solidFill>
              <a:latin typeface="Times New Roman" panose="02020603050405020304" pitchFamily="18" charset="0"/>
            </a:endParaRPr>
          </a:p>
        </p:txBody>
      </p:sp>
      <p:sp>
        <p:nvSpPr>
          <p:cNvPr id="55303" name="Rectangle 4"/>
          <p:cNvSpPr>
            <a:spLocks noChangeArrowheads="1"/>
          </p:cNvSpPr>
          <p:nvPr/>
        </p:nvSpPr>
        <p:spPr bwMode="auto">
          <a:xfrm>
            <a:off x="4355976" y="4005064"/>
            <a:ext cx="685800" cy="1295400"/>
          </a:xfrm>
          <a:prstGeom prst="rect">
            <a:avLst/>
          </a:prstGeom>
          <a:solidFill>
            <a:srgbClr val="CC0000"/>
          </a:solidFill>
          <a:ln w="31750">
            <a:solidFill>
              <a:srgbClr val="800000"/>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2400">
              <a:solidFill>
                <a:srgbClr val="FF0000"/>
              </a:solidFill>
              <a:latin typeface="Times New Roman" panose="02020603050405020304" pitchFamily="18" charset="0"/>
            </a:endParaRPr>
          </a:p>
        </p:txBody>
      </p:sp>
      <p:sp>
        <p:nvSpPr>
          <p:cNvPr id="55304" name="Rectangle 5"/>
          <p:cNvSpPr>
            <a:spLocks noChangeArrowheads="1"/>
          </p:cNvSpPr>
          <p:nvPr/>
        </p:nvSpPr>
        <p:spPr bwMode="auto">
          <a:xfrm>
            <a:off x="4355976" y="2557264"/>
            <a:ext cx="685800" cy="1447800"/>
          </a:xfrm>
          <a:prstGeom prst="rect">
            <a:avLst/>
          </a:prstGeom>
          <a:solidFill>
            <a:srgbClr val="CCFFFF"/>
          </a:solidFill>
          <a:ln w="31750">
            <a:solidFill>
              <a:srgbClr val="800000"/>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2400">
              <a:solidFill>
                <a:srgbClr val="FF0000"/>
              </a:solidFill>
              <a:latin typeface="Times New Roman" panose="02020603050405020304" pitchFamily="18" charset="0"/>
            </a:endParaRPr>
          </a:p>
        </p:txBody>
      </p:sp>
      <p:grpSp>
        <p:nvGrpSpPr>
          <p:cNvPr id="2" name="Group 6"/>
          <p:cNvGrpSpPr>
            <a:grpSpLocks/>
          </p:cNvGrpSpPr>
          <p:nvPr/>
        </p:nvGrpSpPr>
        <p:grpSpPr bwMode="auto">
          <a:xfrm>
            <a:off x="3098676" y="3789164"/>
            <a:ext cx="1219200" cy="488950"/>
            <a:chOff x="576" y="2448"/>
            <a:chExt cx="768" cy="308"/>
          </a:xfrm>
        </p:grpSpPr>
        <p:sp>
          <p:nvSpPr>
            <p:cNvPr id="55311" name="Text Box 7"/>
            <p:cNvSpPr txBox="1">
              <a:spLocks noChangeArrowheads="1"/>
            </p:cNvSpPr>
            <p:nvPr/>
          </p:nvSpPr>
          <p:spPr bwMode="auto">
            <a:xfrm>
              <a:off x="576" y="2448"/>
              <a:ext cx="432" cy="308"/>
            </a:xfrm>
            <a:prstGeom prst="rect">
              <a:avLst/>
            </a:prstGeom>
            <a:noFill/>
            <a:ln w="31750">
              <a:solidFill>
                <a:srgbClr val="CC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2400">
                  <a:solidFill>
                    <a:srgbClr val="FF0000"/>
                  </a:solidFill>
                  <a:latin typeface="Times New Roman" panose="02020603050405020304" pitchFamily="18" charset="0"/>
                </a:rPr>
                <a:t>top</a:t>
              </a:r>
            </a:p>
          </p:txBody>
        </p:sp>
        <p:sp>
          <p:nvSpPr>
            <p:cNvPr id="55312" name="Line 8"/>
            <p:cNvSpPr>
              <a:spLocks noChangeShapeType="1"/>
            </p:cNvSpPr>
            <p:nvPr/>
          </p:nvSpPr>
          <p:spPr bwMode="auto">
            <a:xfrm>
              <a:off x="1056" y="2592"/>
              <a:ext cx="288" cy="0"/>
            </a:xfrm>
            <a:prstGeom prst="line">
              <a:avLst/>
            </a:prstGeom>
            <a:noFill/>
            <a:ln w="31750">
              <a:solidFill>
                <a:srgbClr val="800000"/>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grpSp>
      <p:grpSp>
        <p:nvGrpSpPr>
          <p:cNvPr id="3" name="Group 9"/>
          <p:cNvGrpSpPr>
            <a:grpSpLocks/>
          </p:cNvGrpSpPr>
          <p:nvPr/>
        </p:nvGrpSpPr>
        <p:grpSpPr bwMode="auto">
          <a:xfrm>
            <a:off x="3098676" y="3239893"/>
            <a:ext cx="1219200" cy="461963"/>
            <a:chOff x="576" y="2448"/>
            <a:chExt cx="768" cy="291"/>
          </a:xfrm>
        </p:grpSpPr>
        <p:sp>
          <p:nvSpPr>
            <p:cNvPr id="55309" name="Text Box 10"/>
            <p:cNvSpPr txBox="1">
              <a:spLocks noChangeArrowheads="1"/>
            </p:cNvSpPr>
            <p:nvPr/>
          </p:nvSpPr>
          <p:spPr bwMode="auto">
            <a:xfrm>
              <a:off x="576" y="2448"/>
              <a:ext cx="432" cy="291"/>
            </a:xfrm>
            <a:prstGeom prst="rect">
              <a:avLst/>
            </a:prstGeom>
            <a:noFill/>
            <a:ln w="31750">
              <a:solidFill>
                <a:srgbClr val="FFC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2400" dirty="0">
                  <a:solidFill>
                    <a:schemeClr val="accent6">
                      <a:lumMod val="60000"/>
                      <a:lumOff val="40000"/>
                    </a:schemeClr>
                  </a:solidFill>
                  <a:latin typeface="Times New Roman" panose="02020603050405020304" pitchFamily="18" charset="0"/>
                </a:rPr>
                <a:t>top</a:t>
              </a:r>
            </a:p>
          </p:txBody>
        </p:sp>
        <p:sp>
          <p:nvSpPr>
            <p:cNvPr id="55310" name="Line 11"/>
            <p:cNvSpPr>
              <a:spLocks noChangeShapeType="1"/>
            </p:cNvSpPr>
            <p:nvPr/>
          </p:nvSpPr>
          <p:spPr bwMode="auto">
            <a:xfrm>
              <a:off x="1056" y="2592"/>
              <a:ext cx="288" cy="0"/>
            </a:xfrm>
            <a:prstGeom prst="line">
              <a:avLst/>
            </a:prstGeom>
            <a:noFill/>
            <a:ln w="31750">
              <a:solidFill>
                <a:srgbClr val="FFC000"/>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grpSp>
      <p:sp>
        <p:nvSpPr>
          <p:cNvPr id="111628" name="Rectangle 12"/>
          <p:cNvSpPr>
            <a:spLocks noChangeArrowheads="1"/>
          </p:cNvSpPr>
          <p:nvPr/>
        </p:nvSpPr>
        <p:spPr bwMode="auto">
          <a:xfrm>
            <a:off x="4355976" y="3471664"/>
            <a:ext cx="685800" cy="533400"/>
          </a:xfrm>
          <a:prstGeom prst="rect">
            <a:avLst/>
          </a:prstGeom>
          <a:solidFill>
            <a:srgbClr val="CC0000"/>
          </a:solidFill>
          <a:ln w="31750">
            <a:solidFill>
              <a:srgbClr val="800000"/>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2400">
              <a:solidFill>
                <a:srgbClr val="FF0000"/>
              </a:solidFill>
              <a:latin typeface="Times New Roman" panose="02020603050405020304" pitchFamily="18" charset="0"/>
            </a:endParaRPr>
          </a:p>
        </p:txBody>
      </p:sp>
      <p:sp>
        <p:nvSpPr>
          <p:cNvPr id="111629" name="Text Box 13"/>
          <p:cNvSpPr txBox="1">
            <a:spLocks noChangeArrowheads="1"/>
          </p:cNvSpPr>
          <p:nvPr/>
        </p:nvSpPr>
        <p:spPr bwMode="auto">
          <a:xfrm>
            <a:off x="6372200" y="2557264"/>
            <a:ext cx="7921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dirty="0">
                <a:solidFill>
                  <a:srgbClr val="FF0000"/>
                </a:solidFill>
                <a:latin typeface="Times New Roman" panose="02020603050405020304" pitchFamily="18" charset="0"/>
              </a:rPr>
              <a:t>POP</a:t>
            </a:r>
          </a:p>
        </p:txBody>
      </p:sp>
      <p:sp>
        <p:nvSpPr>
          <p:cNvPr id="17" name="Title 1"/>
          <p:cNvSpPr txBox="1">
            <a:spLocks/>
          </p:cNvSpPr>
          <p:nvPr/>
        </p:nvSpPr>
        <p:spPr>
          <a:xfrm>
            <a:off x="179512" y="188640"/>
            <a:ext cx="8712968" cy="1143000"/>
          </a:xfrm>
          <a:prstGeom prst="rect">
            <a:avLst/>
          </a:prstGeom>
          <a:effectLst/>
        </p:spPr>
        <p:txBody>
          <a:bodyPr vert="horz" lIns="91440" tIns="45720" rIns="91440" bIns="45720" rtlCol="0" anchor="t" anchorCtr="0">
            <a:norm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l">
              <a:buFont typeface="Georgia" pitchFamily="18" charset="0"/>
              <a:buNone/>
            </a:pPr>
            <a:r>
              <a:rPr lang="en-US" sz="4000" dirty="0" smtClean="0">
                <a:solidFill>
                  <a:srgbClr val="7030A0"/>
                </a:solidFill>
                <a:latin typeface="Times New Roman" pitchFamily="18" charset="0"/>
                <a:cs typeface="Times New Roman" pitchFamily="18" charset="0"/>
              </a:rPr>
              <a:t>Pop using Stack</a:t>
            </a:r>
            <a:endParaRPr lang="en-IN" sz="4000" dirty="0">
              <a:solidFill>
                <a:srgbClr val="7030A0"/>
              </a:solidFill>
              <a:latin typeface="Times New Roman" pitchFamily="18" charset="0"/>
              <a:cs typeface="Times New Roman" pitchFamily="18" charset="0"/>
            </a:endParaRPr>
          </a:p>
        </p:txBody>
      </p:sp>
      <p:cxnSp>
        <p:nvCxnSpPr>
          <p:cNvPr id="5" name="Straight Arrow Connector 4"/>
          <p:cNvCxnSpPr/>
          <p:nvPr/>
        </p:nvCxnSpPr>
        <p:spPr>
          <a:xfrm>
            <a:off x="2627784" y="3140968"/>
            <a:ext cx="0" cy="1224136"/>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19162031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11629"/>
                                        </p:tgtEl>
                                        <p:attrNameLst>
                                          <p:attrName>style.visibility</p:attrName>
                                        </p:attrNameLst>
                                      </p:cBhvr>
                                      <p:to>
                                        <p:strVal val="visible"/>
                                      </p:to>
                                    </p:set>
                                    <p:animEffect transition="in" filter="checkerboard(across)">
                                      <p:cBhvr>
                                        <p:cTn id="7" dur="500"/>
                                        <p:tgtEl>
                                          <p:spTgt spid="11162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xit" presetSubtype="10" fill="hold" grpId="0" nodeType="clickEffect">
                                  <p:stCondLst>
                                    <p:cond delay="0"/>
                                  </p:stCondLst>
                                  <p:childTnLst>
                                    <p:animEffect transition="out" filter="checkerboard(across)">
                                      <p:cBhvr>
                                        <p:cTn id="11" dur="500"/>
                                        <p:tgtEl>
                                          <p:spTgt spid="111628"/>
                                        </p:tgtEl>
                                      </p:cBhvr>
                                    </p:animEffect>
                                    <p:set>
                                      <p:cBhvr>
                                        <p:cTn id="12" dur="1" fill="hold">
                                          <p:stCondLst>
                                            <p:cond delay="499"/>
                                          </p:stCondLst>
                                        </p:cTn>
                                        <p:tgtEl>
                                          <p:spTgt spid="111628"/>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xit" presetSubtype="10" fill="hold" nodeType="clickEffect">
                                  <p:stCondLst>
                                    <p:cond delay="0"/>
                                  </p:stCondLst>
                                  <p:childTnLst>
                                    <p:animEffect transition="out" filter="checkerboard(across)">
                                      <p:cBhvr>
                                        <p:cTn id="16" dur="500"/>
                                        <p:tgtEl>
                                          <p:spTgt spid="3"/>
                                        </p:tgtEl>
                                      </p:cBhvr>
                                    </p:animEffect>
                                    <p:set>
                                      <p:cBhvr>
                                        <p:cTn id="17" dur="1" fill="hold">
                                          <p:stCondLst>
                                            <p:cond delay="499"/>
                                          </p:stCondLst>
                                        </p:cTn>
                                        <p:tgtEl>
                                          <p:spTgt spid="3"/>
                                        </p:tgtEl>
                                        <p:attrNameLst>
                                          <p:attrName>style.visibility</p:attrName>
                                        </p:attrNameLst>
                                      </p:cBhvr>
                                      <p:to>
                                        <p:strVal val="hidden"/>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checkerboard(across)">
                                      <p:cBhvr>
                                        <p:cTn id="2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28" grpId="0" animBg="1"/>
      <p:bldP spid="11162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9984" y="2996952"/>
            <a:ext cx="7488832" cy="1143000"/>
          </a:xfrm>
        </p:spPr>
        <p:txBody>
          <a:bodyPr>
            <a:normAutofit/>
          </a:bodyPr>
          <a:lstStyle/>
          <a:p>
            <a:pPr marL="0" indent="0" algn="ctr">
              <a:buNone/>
            </a:pPr>
            <a:r>
              <a:rPr lang="en-US" sz="4000" dirty="0" smtClean="0">
                <a:solidFill>
                  <a:srgbClr val="0070C0"/>
                </a:solidFill>
                <a:latin typeface="Times New Roman" pitchFamily="18" charset="0"/>
                <a:cs typeface="Times New Roman" pitchFamily="18" charset="0"/>
              </a:rPr>
              <a:t>Stack using Linked List</a:t>
            </a:r>
            <a:endParaRPr lang="en-IN" sz="4000" dirty="0">
              <a:solidFill>
                <a:srgbClr val="0070C0"/>
              </a:solidFill>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12</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#00: © DSamanta</a:t>
            </a:r>
            <a:endParaRPr lang="en-IN">
              <a:solidFill>
                <a:prstClr val="black">
                  <a:lumMod val="50000"/>
                  <a:lumOff val="50000"/>
                </a:prstClr>
              </a:solidFill>
            </a:endParaRPr>
          </a:p>
        </p:txBody>
      </p:sp>
    </p:spTree>
    <p:extLst>
      <p:ext uri="{BB962C8B-B14F-4D97-AF65-F5344CB8AC3E}">
        <p14:creationId xmlns:p14="http://schemas.microsoft.com/office/powerpoint/2010/main" val="17557825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4"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IN" altLang="en-US" sz="1200" smtClean="0">
                <a:solidFill>
                  <a:srgbClr val="898989"/>
                </a:solidFill>
                <a:latin typeface="Times New Roman" panose="02020603050405020304" pitchFamily="18" charset="0"/>
              </a:rPr>
              <a:t>Autumn 2016</a:t>
            </a:r>
            <a:endParaRPr lang="en-US" altLang="en-US" sz="1200" smtClean="0">
              <a:solidFill>
                <a:srgbClr val="898989"/>
              </a:solidFill>
              <a:latin typeface="Times New Roman" panose="02020603050405020304" pitchFamily="18" charset="0"/>
            </a:endParaRPr>
          </a:p>
        </p:txBody>
      </p:sp>
      <p:sp>
        <p:nvSpPr>
          <p:cNvPr id="24" name="Footer Placeholder 4"/>
          <p:cNvSpPr>
            <a:spLocks noGrp="1"/>
          </p:cNvSpPr>
          <p:nvPr>
            <p:ph type="ftr" sz="quarter" idx="11"/>
          </p:nvPr>
        </p:nvSpPr>
        <p:spPr/>
        <p:txBody>
          <a:bodyPr/>
          <a:lstStyle/>
          <a:p>
            <a:pPr>
              <a:defRPr/>
            </a:pPr>
            <a:r>
              <a:rPr lang="en-US"/>
              <a:t>Autumn 2016</a:t>
            </a:r>
          </a:p>
        </p:txBody>
      </p:sp>
      <p:sp>
        <p:nvSpPr>
          <p:cNvPr id="5632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348B1E3-FEA0-472D-91EA-8D58A742BA76}" type="slidenum">
              <a:rPr lang="en-US" altLang="en-US" sz="1200">
                <a:solidFill>
                  <a:srgbClr val="898989"/>
                </a:solidFill>
                <a:latin typeface="Times New Roman" panose="02020603050405020304" pitchFamily="18" charset="0"/>
              </a:rPr>
              <a:pPr>
                <a:spcBef>
                  <a:spcPct val="0"/>
                </a:spcBef>
                <a:buFontTx/>
                <a:buNone/>
              </a:pPr>
              <a:t>13</a:t>
            </a:fld>
            <a:endParaRPr lang="en-US" altLang="en-US" sz="1200">
              <a:solidFill>
                <a:srgbClr val="898989"/>
              </a:solidFill>
              <a:latin typeface="Times New Roman" panose="02020603050405020304" pitchFamily="18" charset="0"/>
            </a:endParaRPr>
          </a:p>
        </p:txBody>
      </p:sp>
      <p:grpSp>
        <p:nvGrpSpPr>
          <p:cNvPr id="56327" name="Group 4"/>
          <p:cNvGrpSpPr>
            <a:grpSpLocks/>
          </p:cNvGrpSpPr>
          <p:nvPr/>
        </p:nvGrpSpPr>
        <p:grpSpPr bwMode="auto">
          <a:xfrm>
            <a:off x="1028700" y="4114800"/>
            <a:ext cx="7086600" cy="914400"/>
            <a:chOff x="1008" y="3072"/>
            <a:chExt cx="4464" cy="576"/>
          </a:xfrm>
        </p:grpSpPr>
        <p:sp>
          <p:nvSpPr>
            <p:cNvPr id="56335" name="Rectangle 5"/>
            <p:cNvSpPr>
              <a:spLocks noChangeArrowheads="1"/>
            </p:cNvSpPr>
            <p:nvPr/>
          </p:nvSpPr>
          <p:spPr bwMode="auto">
            <a:xfrm>
              <a:off x="1008" y="3072"/>
              <a:ext cx="576" cy="384"/>
            </a:xfrm>
            <a:prstGeom prst="rect">
              <a:avLst/>
            </a:prstGeom>
            <a:solidFill>
              <a:srgbClr val="CCFFFF"/>
            </a:solidFill>
            <a:ln w="38100">
              <a:solidFill>
                <a:srgbClr val="CC0000"/>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2400">
                <a:solidFill>
                  <a:srgbClr val="FF0000"/>
                </a:solidFill>
                <a:latin typeface="Times New Roman" panose="02020603050405020304" pitchFamily="18" charset="0"/>
              </a:endParaRPr>
            </a:p>
          </p:txBody>
        </p:sp>
        <p:sp>
          <p:nvSpPr>
            <p:cNvPr id="56336" name="Rectangle 6"/>
            <p:cNvSpPr>
              <a:spLocks noChangeArrowheads="1"/>
            </p:cNvSpPr>
            <p:nvPr/>
          </p:nvSpPr>
          <p:spPr bwMode="auto">
            <a:xfrm>
              <a:off x="1920" y="3072"/>
              <a:ext cx="576" cy="384"/>
            </a:xfrm>
            <a:prstGeom prst="rect">
              <a:avLst/>
            </a:prstGeom>
            <a:solidFill>
              <a:srgbClr val="CCFFFF"/>
            </a:solidFill>
            <a:ln w="38100">
              <a:solidFill>
                <a:srgbClr val="CC0000"/>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2400">
                <a:solidFill>
                  <a:srgbClr val="FF0000"/>
                </a:solidFill>
                <a:latin typeface="Times New Roman" panose="02020603050405020304" pitchFamily="18" charset="0"/>
              </a:endParaRPr>
            </a:p>
          </p:txBody>
        </p:sp>
        <p:sp>
          <p:nvSpPr>
            <p:cNvPr id="56337" name="Rectangle 7"/>
            <p:cNvSpPr>
              <a:spLocks noChangeArrowheads="1"/>
            </p:cNvSpPr>
            <p:nvPr/>
          </p:nvSpPr>
          <p:spPr bwMode="auto">
            <a:xfrm>
              <a:off x="2832" y="3072"/>
              <a:ext cx="576" cy="384"/>
            </a:xfrm>
            <a:prstGeom prst="rect">
              <a:avLst/>
            </a:prstGeom>
            <a:solidFill>
              <a:srgbClr val="CCFFFF"/>
            </a:solidFill>
            <a:ln w="38100">
              <a:solidFill>
                <a:srgbClr val="CC0000"/>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2400">
                <a:solidFill>
                  <a:srgbClr val="FF0000"/>
                </a:solidFill>
                <a:latin typeface="Times New Roman" panose="02020603050405020304" pitchFamily="18" charset="0"/>
              </a:endParaRPr>
            </a:p>
          </p:txBody>
        </p:sp>
        <p:sp>
          <p:nvSpPr>
            <p:cNvPr id="56338" name="Rectangle 8"/>
            <p:cNvSpPr>
              <a:spLocks noChangeArrowheads="1"/>
            </p:cNvSpPr>
            <p:nvPr/>
          </p:nvSpPr>
          <p:spPr bwMode="auto">
            <a:xfrm>
              <a:off x="4656" y="3072"/>
              <a:ext cx="576" cy="384"/>
            </a:xfrm>
            <a:prstGeom prst="rect">
              <a:avLst/>
            </a:prstGeom>
            <a:solidFill>
              <a:srgbClr val="CCFFFF"/>
            </a:solidFill>
            <a:ln w="38100">
              <a:solidFill>
                <a:srgbClr val="CC0000"/>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2400">
                <a:solidFill>
                  <a:srgbClr val="FF0000"/>
                </a:solidFill>
                <a:latin typeface="Times New Roman" panose="02020603050405020304" pitchFamily="18" charset="0"/>
              </a:endParaRPr>
            </a:p>
          </p:txBody>
        </p:sp>
        <p:sp>
          <p:nvSpPr>
            <p:cNvPr id="56339" name="Rectangle 9"/>
            <p:cNvSpPr>
              <a:spLocks noChangeArrowheads="1"/>
            </p:cNvSpPr>
            <p:nvPr/>
          </p:nvSpPr>
          <p:spPr bwMode="auto">
            <a:xfrm>
              <a:off x="3744" y="3072"/>
              <a:ext cx="576" cy="384"/>
            </a:xfrm>
            <a:prstGeom prst="rect">
              <a:avLst/>
            </a:prstGeom>
            <a:solidFill>
              <a:srgbClr val="CCFFFF"/>
            </a:solidFill>
            <a:ln w="38100">
              <a:solidFill>
                <a:srgbClr val="CC0000"/>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2400">
                <a:solidFill>
                  <a:srgbClr val="FF0000"/>
                </a:solidFill>
                <a:latin typeface="Times New Roman" panose="02020603050405020304" pitchFamily="18" charset="0"/>
              </a:endParaRPr>
            </a:p>
          </p:txBody>
        </p:sp>
        <p:sp>
          <p:nvSpPr>
            <p:cNvPr id="56340" name="Line 10"/>
            <p:cNvSpPr>
              <a:spLocks noChangeShapeType="1"/>
            </p:cNvSpPr>
            <p:nvPr/>
          </p:nvSpPr>
          <p:spPr bwMode="auto">
            <a:xfrm>
              <a:off x="1488" y="3264"/>
              <a:ext cx="432" cy="0"/>
            </a:xfrm>
            <a:prstGeom prst="line">
              <a:avLst/>
            </a:prstGeom>
            <a:noFill/>
            <a:ln w="3810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56341" name="Line 11"/>
            <p:cNvSpPr>
              <a:spLocks noChangeShapeType="1"/>
            </p:cNvSpPr>
            <p:nvPr/>
          </p:nvSpPr>
          <p:spPr bwMode="auto">
            <a:xfrm>
              <a:off x="2400" y="3264"/>
              <a:ext cx="432" cy="0"/>
            </a:xfrm>
            <a:prstGeom prst="line">
              <a:avLst/>
            </a:prstGeom>
            <a:noFill/>
            <a:ln w="3810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56342" name="Line 12"/>
            <p:cNvSpPr>
              <a:spLocks noChangeShapeType="1"/>
            </p:cNvSpPr>
            <p:nvPr/>
          </p:nvSpPr>
          <p:spPr bwMode="auto">
            <a:xfrm>
              <a:off x="3312" y="3264"/>
              <a:ext cx="432" cy="0"/>
            </a:xfrm>
            <a:prstGeom prst="line">
              <a:avLst/>
            </a:prstGeom>
            <a:noFill/>
            <a:ln w="3810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56343" name="Line 13"/>
            <p:cNvSpPr>
              <a:spLocks noChangeShapeType="1"/>
            </p:cNvSpPr>
            <p:nvPr/>
          </p:nvSpPr>
          <p:spPr bwMode="auto">
            <a:xfrm>
              <a:off x="4224" y="3264"/>
              <a:ext cx="432" cy="0"/>
            </a:xfrm>
            <a:prstGeom prst="line">
              <a:avLst/>
            </a:prstGeom>
            <a:noFill/>
            <a:ln w="3810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56344" name="Line 14"/>
            <p:cNvSpPr>
              <a:spLocks noChangeShapeType="1"/>
            </p:cNvSpPr>
            <p:nvPr/>
          </p:nvSpPr>
          <p:spPr bwMode="auto">
            <a:xfrm>
              <a:off x="5136" y="3264"/>
              <a:ext cx="336" cy="0"/>
            </a:xfrm>
            <a:prstGeom prst="line">
              <a:avLst/>
            </a:prstGeom>
            <a:noFill/>
            <a:ln w="38100">
              <a:solidFill>
                <a:srgbClr val="CC0000"/>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56345" name="Line 15"/>
            <p:cNvSpPr>
              <a:spLocks noChangeShapeType="1"/>
            </p:cNvSpPr>
            <p:nvPr/>
          </p:nvSpPr>
          <p:spPr bwMode="auto">
            <a:xfrm>
              <a:off x="5472" y="3264"/>
              <a:ext cx="0" cy="384"/>
            </a:xfrm>
            <a:prstGeom prst="line">
              <a:avLst/>
            </a:prstGeom>
            <a:noFill/>
            <a:ln w="38100">
              <a:solidFill>
                <a:srgbClr val="CC0000"/>
              </a:solidFill>
              <a:round/>
              <a:headEnd/>
              <a:tailEnd type="diamond" w="med" len="med"/>
            </a:ln>
            <a:extLst>
              <a:ext uri="{909E8E84-426E-40DD-AFC4-6F175D3DCCD1}">
                <a14:hiddenFill xmlns:a14="http://schemas.microsoft.com/office/drawing/2010/main">
                  <a:noFill/>
                </a14:hiddenFill>
              </a:ext>
            </a:extLst>
          </p:spPr>
          <p:txBody>
            <a:bodyPr/>
            <a:lstStyle/>
            <a:p>
              <a:endParaRPr lang="en-IN"/>
            </a:p>
          </p:txBody>
        </p:sp>
      </p:grpSp>
      <p:sp>
        <p:nvSpPr>
          <p:cNvPr id="56328" name="Text Box 16"/>
          <p:cNvSpPr txBox="1">
            <a:spLocks noChangeArrowheads="1"/>
          </p:cNvSpPr>
          <p:nvPr/>
        </p:nvSpPr>
        <p:spPr bwMode="auto">
          <a:xfrm>
            <a:off x="990600" y="3092450"/>
            <a:ext cx="639763" cy="488950"/>
          </a:xfrm>
          <a:prstGeom prst="rect">
            <a:avLst/>
          </a:prstGeom>
          <a:noFill/>
          <a:ln w="31750">
            <a:solidFill>
              <a:srgbClr val="CC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a:solidFill>
                  <a:srgbClr val="FF0000"/>
                </a:solidFill>
                <a:latin typeface="Times New Roman" panose="02020603050405020304" pitchFamily="18" charset="0"/>
              </a:rPr>
              <a:t>top</a:t>
            </a:r>
          </a:p>
        </p:txBody>
      </p:sp>
      <p:sp>
        <p:nvSpPr>
          <p:cNvPr id="106513" name="Line 17"/>
          <p:cNvSpPr>
            <a:spLocks noChangeShapeType="1"/>
          </p:cNvSpPr>
          <p:nvPr/>
        </p:nvSpPr>
        <p:spPr bwMode="auto">
          <a:xfrm>
            <a:off x="1295400" y="3581400"/>
            <a:ext cx="0" cy="533400"/>
          </a:xfrm>
          <a:prstGeom prst="line">
            <a:avLst/>
          </a:prstGeom>
          <a:ln>
            <a:headEnd/>
            <a:tailEnd type="triangle" w="med" len="med"/>
          </a:ln>
          <a:extLst/>
        </p:spPr>
        <p:style>
          <a:lnRef idx="3">
            <a:schemeClr val="accent4"/>
          </a:lnRef>
          <a:fillRef idx="0">
            <a:schemeClr val="accent4"/>
          </a:fillRef>
          <a:effectRef idx="2">
            <a:schemeClr val="accent4"/>
          </a:effectRef>
          <a:fontRef idx="minor">
            <a:schemeClr val="tx1"/>
          </a:fontRef>
        </p:style>
        <p:txBody>
          <a:bodyPr/>
          <a:lstStyle/>
          <a:p>
            <a:endParaRPr lang="en-IN"/>
          </a:p>
        </p:txBody>
      </p:sp>
      <p:sp>
        <p:nvSpPr>
          <p:cNvPr id="106517" name="Line 21"/>
          <p:cNvSpPr>
            <a:spLocks noChangeShapeType="1"/>
          </p:cNvSpPr>
          <p:nvPr/>
        </p:nvSpPr>
        <p:spPr bwMode="auto">
          <a:xfrm>
            <a:off x="1600200" y="3276600"/>
            <a:ext cx="533400" cy="0"/>
          </a:xfrm>
          <a:prstGeom prst="line">
            <a:avLst/>
          </a:prstGeom>
          <a:noFill/>
          <a:ln w="31750">
            <a:solidFill>
              <a:srgbClr val="800000"/>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grpSp>
        <p:nvGrpSpPr>
          <p:cNvPr id="3" name="Group 24"/>
          <p:cNvGrpSpPr>
            <a:grpSpLocks/>
          </p:cNvGrpSpPr>
          <p:nvPr/>
        </p:nvGrpSpPr>
        <p:grpSpPr bwMode="auto">
          <a:xfrm>
            <a:off x="1676400" y="3048000"/>
            <a:ext cx="1219200" cy="1066800"/>
            <a:chOff x="1008" y="1920"/>
            <a:chExt cx="768" cy="672"/>
          </a:xfrm>
        </p:grpSpPr>
        <p:sp>
          <p:nvSpPr>
            <p:cNvPr id="56333" name="Rectangle 18"/>
            <p:cNvSpPr>
              <a:spLocks noChangeArrowheads="1"/>
            </p:cNvSpPr>
            <p:nvPr/>
          </p:nvSpPr>
          <p:spPr bwMode="auto">
            <a:xfrm>
              <a:off x="1296" y="1920"/>
              <a:ext cx="480" cy="336"/>
            </a:xfrm>
            <a:prstGeom prst="rect">
              <a:avLst/>
            </a:prstGeom>
            <a:solidFill>
              <a:srgbClr val="CCFFFF"/>
            </a:solidFill>
            <a:ln w="31750">
              <a:solidFill>
                <a:srgbClr val="CC0000"/>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2400">
                <a:solidFill>
                  <a:srgbClr val="FF0000"/>
                </a:solidFill>
                <a:latin typeface="Times New Roman" panose="02020603050405020304" pitchFamily="18" charset="0"/>
              </a:endParaRPr>
            </a:p>
          </p:txBody>
        </p:sp>
        <p:sp>
          <p:nvSpPr>
            <p:cNvPr id="56334" name="Line 23"/>
            <p:cNvSpPr>
              <a:spLocks noChangeShapeType="1"/>
            </p:cNvSpPr>
            <p:nvPr/>
          </p:nvSpPr>
          <p:spPr bwMode="auto">
            <a:xfrm flipH="1">
              <a:off x="1008" y="2256"/>
              <a:ext cx="480" cy="336"/>
            </a:xfrm>
            <a:prstGeom prst="line">
              <a:avLst/>
            </a:prstGeom>
            <a:noFill/>
            <a:ln w="31750">
              <a:solidFill>
                <a:srgbClr val="800000"/>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grpSp>
      <p:sp>
        <p:nvSpPr>
          <p:cNvPr id="106521" name="Text Box 25"/>
          <p:cNvSpPr txBox="1">
            <a:spLocks noChangeArrowheads="1"/>
          </p:cNvSpPr>
          <p:nvPr/>
        </p:nvSpPr>
        <p:spPr bwMode="auto">
          <a:xfrm>
            <a:off x="3336925" y="2022475"/>
            <a:ext cx="29194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a:solidFill>
                  <a:srgbClr val="FF0000"/>
                </a:solidFill>
                <a:latin typeface="Times New Roman" panose="02020603050405020304" pitchFamily="18" charset="0"/>
              </a:rPr>
              <a:t>PUSH OPERATION</a:t>
            </a:r>
          </a:p>
        </p:txBody>
      </p:sp>
      <p:sp>
        <p:nvSpPr>
          <p:cNvPr id="27" name="Title 1"/>
          <p:cNvSpPr txBox="1">
            <a:spLocks/>
          </p:cNvSpPr>
          <p:nvPr/>
        </p:nvSpPr>
        <p:spPr>
          <a:xfrm>
            <a:off x="179512" y="188640"/>
            <a:ext cx="8712968" cy="1143000"/>
          </a:xfrm>
          <a:prstGeom prst="rect">
            <a:avLst/>
          </a:prstGeom>
          <a:effectLst/>
        </p:spPr>
        <p:txBody>
          <a:bodyPr vert="horz" lIns="91440" tIns="45720" rIns="91440" bIns="45720" rtlCol="0" anchor="t" anchorCtr="0">
            <a:norm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l">
              <a:buFont typeface="Georgia" pitchFamily="18" charset="0"/>
              <a:buNone/>
            </a:pPr>
            <a:r>
              <a:rPr lang="en-US" sz="4000" dirty="0" smtClean="0">
                <a:solidFill>
                  <a:srgbClr val="7030A0"/>
                </a:solidFill>
                <a:latin typeface="Times New Roman" pitchFamily="18" charset="0"/>
                <a:cs typeface="Times New Roman" pitchFamily="18" charset="0"/>
              </a:rPr>
              <a:t>Push using Linked List</a:t>
            </a:r>
            <a:endParaRPr lang="en-IN" sz="4000"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10324194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6521"/>
                                        </p:tgtEl>
                                        <p:attrNameLst>
                                          <p:attrName>style.visibility</p:attrName>
                                        </p:attrNameLst>
                                      </p:cBhvr>
                                      <p:to>
                                        <p:strVal val="visible"/>
                                      </p:to>
                                    </p:set>
                                    <p:animEffect transition="in" filter="checkerboard(across)">
                                      <p:cBhvr>
                                        <p:cTn id="7" dur="500"/>
                                        <p:tgtEl>
                                          <p:spTgt spid="10652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 presetClass="exit" presetSubtype="10" fill="hold" grpId="0" nodeType="clickEffect">
                                  <p:stCondLst>
                                    <p:cond delay="0"/>
                                  </p:stCondLst>
                                  <p:childTnLst>
                                    <p:animEffect transition="out" filter="checkerboard(across)">
                                      <p:cBhvr>
                                        <p:cTn id="17" dur="500"/>
                                        <p:tgtEl>
                                          <p:spTgt spid="106513"/>
                                        </p:tgtEl>
                                      </p:cBhvr>
                                    </p:animEffect>
                                    <p:set>
                                      <p:cBhvr>
                                        <p:cTn id="18" dur="1" fill="hold">
                                          <p:stCondLst>
                                            <p:cond delay="499"/>
                                          </p:stCondLst>
                                        </p:cTn>
                                        <p:tgtEl>
                                          <p:spTgt spid="106513"/>
                                        </p:tgtEl>
                                        <p:attrNameLst>
                                          <p:attrName>style.visibility</p:attrName>
                                        </p:attrNameLst>
                                      </p:cBhvr>
                                      <p:to>
                                        <p:strVal val="hidden"/>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106517"/>
                                        </p:tgtEl>
                                        <p:attrNameLst>
                                          <p:attrName>style.visibility</p:attrName>
                                        </p:attrNameLst>
                                      </p:cBhvr>
                                      <p:to>
                                        <p:strVal val="visible"/>
                                      </p:to>
                                    </p:set>
                                    <p:animEffect transition="in" filter="checkerboard(across)">
                                      <p:cBhvr>
                                        <p:cTn id="23" dur="500"/>
                                        <p:tgtEl>
                                          <p:spTgt spid="1065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513" grpId="0" animBg="1"/>
      <p:bldP spid="106517" grpId="0" animBg="1"/>
      <p:bldP spid="10652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IN" altLang="en-US" sz="1200" smtClean="0">
                <a:solidFill>
                  <a:srgbClr val="898989"/>
                </a:solidFill>
                <a:latin typeface="Times New Roman" panose="02020603050405020304" pitchFamily="18" charset="0"/>
              </a:rPr>
              <a:t>Autumn 2016</a:t>
            </a:r>
            <a:endParaRPr lang="en-US" altLang="en-US" sz="1200" smtClean="0">
              <a:solidFill>
                <a:srgbClr val="898989"/>
              </a:solidFill>
              <a:latin typeface="Times New Roman" panose="02020603050405020304" pitchFamily="18" charset="0"/>
            </a:endParaRPr>
          </a:p>
        </p:txBody>
      </p:sp>
      <p:sp>
        <p:nvSpPr>
          <p:cNvPr id="21" name="Footer Placeholder 4"/>
          <p:cNvSpPr>
            <a:spLocks noGrp="1"/>
          </p:cNvSpPr>
          <p:nvPr>
            <p:ph type="ftr" sz="quarter" idx="11"/>
          </p:nvPr>
        </p:nvSpPr>
        <p:spPr/>
        <p:txBody>
          <a:bodyPr/>
          <a:lstStyle/>
          <a:p>
            <a:pPr>
              <a:defRPr/>
            </a:pPr>
            <a:r>
              <a:rPr lang="en-US"/>
              <a:t>Autumn 2016</a:t>
            </a:r>
          </a:p>
        </p:txBody>
      </p:sp>
      <p:sp>
        <p:nvSpPr>
          <p:cNvPr id="5734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9CA9AA4E-80E3-40AB-8656-7D9CDC0D5027}" type="slidenum">
              <a:rPr lang="en-US" altLang="en-US" sz="1200">
                <a:solidFill>
                  <a:srgbClr val="898989"/>
                </a:solidFill>
                <a:latin typeface="Times New Roman" panose="02020603050405020304" pitchFamily="18" charset="0"/>
              </a:rPr>
              <a:pPr>
                <a:spcBef>
                  <a:spcPct val="0"/>
                </a:spcBef>
                <a:buFontTx/>
                <a:buNone/>
              </a:pPr>
              <a:t>14</a:t>
            </a:fld>
            <a:endParaRPr lang="en-US" altLang="en-US" sz="1200">
              <a:solidFill>
                <a:srgbClr val="898989"/>
              </a:solidFill>
              <a:latin typeface="Times New Roman" panose="02020603050405020304" pitchFamily="18" charset="0"/>
            </a:endParaRPr>
          </a:p>
        </p:txBody>
      </p:sp>
      <p:grpSp>
        <p:nvGrpSpPr>
          <p:cNvPr id="2" name="Group 24"/>
          <p:cNvGrpSpPr>
            <a:grpSpLocks/>
          </p:cNvGrpSpPr>
          <p:nvPr/>
        </p:nvGrpSpPr>
        <p:grpSpPr bwMode="auto">
          <a:xfrm>
            <a:off x="1028700" y="4114800"/>
            <a:ext cx="1447800" cy="609600"/>
            <a:chOff x="648" y="2592"/>
            <a:chExt cx="912" cy="384"/>
          </a:xfrm>
        </p:grpSpPr>
        <p:sp>
          <p:nvSpPr>
            <p:cNvPr id="57365" name="Rectangle 5"/>
            <p:cNvSpPr>
              <a:spLocks noChangeArrowheads="1"/>
            </p:cNvSpPr>
            <p:nvPr/>
          </p:nvSpPr>
          <p:spPr bwMode="auto">
            <a:xfrm>
              <a:off x="648" y="2592"/>
              <a:ext cx="576" cy="384"/>
            </a:xfrm>
            <a:prstGeom prst="rect">
              <a:avLst/>
            </a:prstGeom>
            <a:solidFill>
              <a:srgbClr val="CCFFFF"/>
            </a:solidFill>
            <a:ln w="38100">
              <a:solidFill>
                <a:srgbClr val="CC0000"/>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2400">
                <a:solidFill>
                  <a:srgbClr val="FF0000"/>
                </a:solidFill>
                <a:latin typeface="Times New Roman" panose="02020603050405020304" pitchFamily="18" charset="0"/>
              </a:endParaRPr>
            </a:p>
          </p:txBody>
        </p:sp>
        <p:sp>
          <p:nvSpPr>
            <p:cNvPr id="57366" name="Line 10"/>
            <p:cNvSpPr>
              <a:spLocks noChangeShapeType="1"/>
            </p:cNvSpPr>
            <p:nvPr/>
          </p:nvSpPr>
          <p:spPr bwMode="auto">
            <a:xfrm>
              <a:off x="1128" y="2784"/>
              <a:ext cx="432" cy="0"/>
            </a:xfrm>
            <a:prstGeom prst="line">
              <a:avLst/>
            </a:prstGeom>
            <a:ln>
              <a:headEnd/>
              <a:tailEnd type="triangle" w="med" len="med"/>
            </a:ln>
            <a:extLst/>
          </p:spPr>
          <p:style>
            <a:lnRef idx="3">
              <a:schemeClr val="accent4"/>
            </a:lnRef>
            <a:fillRef idx="0">
              <a:schemeClr val="accent4"/>
            </a:fillRef>
            <a:effectRef idx="2">
              <a:schemeClr val="accent4"/>
            </a:effectRef>
            <a:fontRef idx="minor">
              <a:schemeClr val="tx1"/>
            </a:fontRef>
          </p:style>
          <p:txBody>
            <a:bodyPr/>
            <a:lstStyle/>
            <a:p>
              <a:endParaRPr lang="en-IN"/>
            </a:p>
          </p:txBody>
        </p:sp>
      </p:grpSp>
      <p:grpSp>
        <p:nvGrpSpPr>
          <p:cNvPr id="57351" name="Group 23"/>
          <p:cNvGrpSpPr>
            <a:grpSpLocks/>
          </p:cNvGrpSpPr>
          <p:nvPr/>
        </p:nvGrpSpPr>
        <p:grpSpPr bwMode="auto">
          <a:xfrm>
            <a:off x="2476500" y="4114800"/>
            <a:ext cx="5638800" cy="914400"/>
            <a:chOff x="1560" y="2592"/>
            <a:chExt cx="3552" cy="576"/>
          </a:xfrm>
        </p:grpSpPr>
        <p:sp>
          <p:nvSpPr>
            <p:cNvPr id="57356" name="Rectangle 6"/>
            <p:cNvSpPr>
              <a:spLocks noChangeArrowheads="1"/>
            </p:cNvSpPr>
            <p:nvPr/>
          </p:nvSpPr>
          <p:spPr bwMode="auto">
            <a:xfrm>
              <a:off x="1560" y="2592"/>
              <a:ext cx="576" cy="384"/>
            </a:xfrm>
            <a:prstGeom prst="rect">
              <a:avLst/>
            </a:prstGeom>
            <a:solidFill>
              <a:srgbClr val="CCFFFF"/>
            </a:solidFill>
            <a:ln w="38100">
              <a:solidFill>
                <a:srgbClr val="CC0000"/>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2400">
                <a:solidFill>
                  <a:srgbClr val="FF0000"/>
                </a:solidFill>
                <a:latin typeface="Times New Roman" panose="02020603050405020304" pitchFamily="18" charset="0"/>
              </a:endParaRPr>
            </a:p>
          </p:txBody>
        </p:sp>
        <p:sp>
          <p:nvSpPr>
            <p:cNvPr id="57357" name="Rectangle 7"/>
            <p:cNvSpPr>
              <a:spLocks noChangeArrowheads="1"/>
            </p:cNvSpPr>
            <p:nvPr/>
          </p:nvSpPr>
          <p:spPr bwMode="auto">
            <a:xfrm>
              <a:off x="2472" y="2592"/>
              <a:ext cx="576" cy="384"/>
            </a:xfrm>
            <a:prstGeom prst="rect">
              <a:avLst/>
            </a:prstGeom>
            <a:solidFill>
              <a:srgbClr val="CCFFFF"/>
            </a:solidFill>
            <a:ln w="38100">
              <a:solidFill>
                <a:srgbClr val="CC0000"/>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2400">
                <a:solidFill>
                  <a:srgbClr val="FF0000"/>
                </a:solidFill>
                <a:latin typeface="Times New Roman" panose="02020603050405020304" pitchFamily="18" charset="0"/>
              </a:endParaRPr>
            </a:p>
          </p:txBody>
        </p:sp>
        <p:sp>
          <p:nvSpPr>
            <p:cNvPr id="57358" name="Rectangle 8"/>
            <p:cNvSpPr>
              <a:spLocks noChangeArrowheads="1"/>
            </p:cNvSpPr>
            <p:nvPr/>
          </p:nvSpPr>
          <p:spPr bwMode="auto">
            <a:xfrm>
              <a:off x="4296" y="2592"/>
              <a:ext cx="576" cy="384"/>
            </a:xfrm>
            <a:prstGeom prst="rect">
              <a:avLst/>
            </a:prstGeom>
            <a:solidFill>
              <a:srgbClr val="CCFFFF"/>
            </a:solidFill>
            <a:ln w="38100">
              <a:solidFill>
                <a:srgbClr val="CC0000"/>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2400">
                <a:solidFill>
                  <a:srgbClr val="FF0000"/>
                </a:solidFill>
                <a:latin typeface="Times New Roman" panose="02020603050405020304" pitchFamily="18" charset="0"/>
              </a:endParaRPr>
            </a:p>
          </p:txBody>
        </p:sp>
        <p:sp>
          <p:nvSpPr>
            <p:cNvPr id="57359" name="Rectangle 9"/>
            <p:cNvSpPr>
              <a:spLocks noChangeArrowheads="1"/>
            </p:cNvSpPr>
            <p:nvPr/>
          </p:nvSpPr>
          <p:spPr bwMode="auto">
            <a:xfrm>
              <a:off x="3384" y="2592"/>
              <a:ext cx="576" cy="384"/>
            </a:xfrm>
            <a:prstGeom prst="rect">
              <a:avLst/>
            </a:prstGeom>
            <a:solidFill>
              <a:srgbClr val="CCFFFF"/>
            </a:solidFill>
            <a:ln w="38100">
              <a:solidFill>
                <a:srgbClr val="CC0000"/>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2400">
                <a:solidFill>
                  <a:srgbClr val="FF0000"/>
                </a:solidFill>
                <a:latin typeface="Times New Roman" panose="02020603050405020304" pitchFamily="18" charset="0"/>
              </a:endParaRPr>
            </a:p>
          </p:txBody>
        </p:sp>
        <p:sp>
          <p:nvSpPr>
            <p:cNvPr id="57360" name="Line 11"/>
            <p:cNvSpPr>
              <a:spLocks noChangeShapeType="1"/>
            </p:cNvSpPr>
            <p:nvPr/>
          </p:nvSpPr>
          <p:spPr bwMode="auto">
            <a:xfrm>
              <a:off x="2040" y="2784"/>
              <a:ext cx="432" cy="0"/>
            </a:xfrm>
            <a:prstGeom prst="line">
              <a:avLst/>
            </a:prstGeom>
            <a:noFill/>
            <a:ln w="3810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57361" name="Line 12"/>
            <p:cNvSpPr>
              <a:spLocks noChangeShapeType="1"/>
            </p:cNvSpPr>
            <p:nvPr/>
          </p:nvSpPr>
          <p:spPr bwMode="auto">
            <a:xfrm>
              <a:off x="2952" y="2784"/>
              <a:ext cx="432" cy="0"/>
            </a:xfrm>
            <a:prstGeom prst="line">
              <a:avLst/>
            </a:prstGeom>
            <a:noFill/>
            <a:ln w="3810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57362" name="Line 13"/>
            <p:cNvSpPr>
              <a:spLocks noChangeShapeType="1"/>
            </p:cNvSpPr>
            <p:nvPr/>
          </p:nvSpPr>
          <p:spPr bwMode="auto">
            <a:xfrm>
              <a:off x="3864" y="2784"/>
              <a:ext cx="432" cy="0"/>
            </a:xfrm>
            <a:prstGeom prst="line">
              <a:avLst/>
            </a:prstGeom>
            <a:noFill/>
            <a:ln w="3810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57363" name="Line 14"/>
            <p:cNvSpPr>
              <a:spLocks noChangeShapeType="1"/>
            </p:cNvSpPr>
            <p:nvPr/>
          </p:nvSpPr>
          <p:spPr bwMode="auto">
            <a:xfrm>
              <a:off x="4776" y="2784"/>
              <a:ext cx="336" cy="0"/>
            </a:xfrm>
            <a:prstGeom prst="line">
              <a:avLst/>
            </a:prstGeom>
            <a:noFill/>
            <a:ln w="38100">
              <a:solidFill>
                <a:srgbClr val="CC0000"/>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57364" name="Line 15"/>
            <p:cNvSpPr>
              <a:spLocks noChangeShapeType="1"/>
            </p:cNvSpPr>
            <p:nvPr/>
          </p:nvSpPr>
          <p:spPr bwMode="auto">
            <a:xfrm>
              <a:off x="5112" y="2784"/>
              <a:ext cx="0" cy="384"/>
            </a:xfrm>
            <a:prstGeom prst="line">
              <a:avLst/>
            </a:prstGeom>
            <a:noFill/>
            <a:ln w="38100">
              <a:solidFill>
                <a:srgbClr val="CC0000"/>
              </a:solidFill>
              <a:round/>
              <a:headEnd/>
              <a:tailEnd type="diamond" w="med" len="med"/>
            </a:ln>
            <a:extLst>
              <a:ext uri="{909E8E84-426E-40DD-AFC4-6F175D3DCCD1}">
                <a14:hiddenFill xmlns:a14="http://schemas.microsoft.com/office/drawing/2010/main">
                  <a:noFill/>
                </a14:hiddenFill>
              </a:ext>
            </a:extLst>
          </p:spPr>
          <p:txBody>
            <a:bodyPr/>
            <a:lstStyle/>
            <a:p>
              <a:endParaRPr lang="en-IN"/>
            </a:p>
          </p:txBody>
        </p:sp>
      </p:grpSp>
      <p:sp>
        <p:nvSpPr>
          <p:cNvPr id="57352" name="Text Box 16"/>
          <p:cNvSpPr txBox="1">
            <a:spLocks noChangeArrowheads="1"/>
          </p:cNvSpPr>
          <p:nvPr/>
        </p:nvSpPr>
        <p:spPr bwMode="auto">
          <a:xfrm>
            <a:off x="990600" y="3092450"/>
            <a:ext cx="639763" cy="488950"/>
          </a:xfrm>
          <a:prstGeom prst="rect">
            <a:avLst/>
          </a:prstGeom>
          <a:noFill/>
          <a:ln w="31750">
            <a:solidFill>
              <a:srgbClr val="CC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a:solidFill>
                  <a:srgbClr val="FF0000"/>
                </a:solidFill>
                <a:latin typeface="Times New Roman" panose="02020603050405020304" pitchFamily="18" charset="0"/>
              </a:rPr>
              <a:t>top</a:t>
            </a:r>
          </a:p>
        </p:txBody>
      </p:sp>
      <p:sp>
        <p:nvSpPr>
          <p:cNvPr id="107537" name="Line 17"/>
          <p:cNvSpPr>
            <a:spLocks noChangeShapeType="1"/>
          </p:cNvSpPr>
          <p:nvPr/>
        </p:nvSpPr>
        <p:spPr bwMode="auto">
          <a:xfrm>
            <a:off x="1295400" y="3581400"/>
            <a:ext cx="0" cy="533400"/>
          </a:xfrm>
          <a:prstGeom prst="line">
            <a:avLst/>
          </a:prstGeom>
          <a:ln>
            <a:headEnd/>
            <a:tailEnd type="triangle" w="med" len="med"/>
          </a:ln>
          <a:extLst/>
        </p:spPr>
        <p:style>
          <a:lnRef idx="3">
            <a:schemeClr val="accent4"/>
          </a:lnRef>
          <a:fillRef idx="0">
            <a:schemeClr val="accent4"/>
          </a:fillRef>
          <a:effectRef idx="2">
            <a:schemeClr val="accent4"/>
          </a:effectRef>
          <a:fontRef idx="minor">
            <a:schemeClr val="tx1"/>
          </a:fontRef>
        </p:style>
        <p:txBody>
          <a:bodyPr/>
          <a:lstStyle/>
          <a:p>
            <a:endParaRPr lang="en-IN"/>
          </a:p>
        </p:txBody>
      </p:sp>
      <p:sp>
        <p:nvSpPr>
          <p:cNvPr id="107542" name="Text Box 22"/>
          <p:cNvSpPr txBox="1">
            <a:spLocks noChangeArrowheads="1"/>
          </p:cNvSpPr>
          <p:nvPr/>
        </p:nvSpPr>
        <p:spPr bwMode="auto">
          <a:xfrm>
            <a:off x="3336925" y="2022475"/>
            <a:ext cx="27146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a:solidFill>
                  <a:srgbClr val="FF0000"/>
                </a:solidFill>
                <a:latin typeface="Times New Roman" panose="02020603050405020304" pitchFamily="18" charset="0"/>
              </a:rPr>
              <a:t>POP OPERATION</a:t>
            </a:r>
          </a:p>
        </p:txBody>
      </p:sp>
      <p:sp>
        <p:nvSpPr>
          <p:cNvPr id="107545" name="Line 25"/>
          <p:cNvSpPr>
            <a:spLocks noChangeShapeType="1"/>
          </p:cNvSpPr>
          <p:nvPr/>
        </p:nvSpPr>
        <p:spPr bwMode="auto">
          <a:xfrm>
            <a:off x="1371600" y="3581400"/>
            <a:ext cx="1143000" cy="762000"/>
          </a:xfrm>
          <a:prstGeom prst="line">
            <a:avLst/>
          </a:prstGeom>
          <a:noFill/>
          <a:ln w="3175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24" name="Title 1"/>
          <p:cNvSpPr txBox="1">
            <a:spLocks/>
          </p:cNvSpPr>
          <p:nvPr/>
        </p:nvSpPr>
        <p:spPr>
          <a:xfrm>
            <a:off x="179512" y="188640"/>
            <a:ext cx="8712968" cy="1143000"/>
          </a:xfrm>
          <a:prstGeom prst="rect">
            <a:avLst/>
          </a:prstGeom>
          <a:effectLst/>
        </p:spPr>
        <p:txBody>
          <a:bodyPr vert="horz" lIns="91440" tIns="45720" rIns="91440" bIns="45720" rtlCol="0" anchor="t" anchorCtr="0">
            <a:norm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l">
              <a:buFont typeface="Georgia" pitchFamily="18" charset="0"/>
              <a:buNone/>
            </a:pPr>
            <a:r>
              <a:rPr lang="en-US" sz="4000" dirty="0" smtClean="0">
                <a:solidFill>
                  <a:srgbClr val="7030A0"/>
                </a:solidFill>
                <a:latin typeface="Times New Roman" pitchFamily="18" charset="0"/>
                <a:cs typeface="Times New Roman" pitchFamily="18" charset="0"/>
              </a:rPr>
              <a:t>Pop using Linked List</a:t>
            </a:r>
            <a:endParaRPr lang="en-IN" sz="4000"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14562697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7542"/>
                                        </p:tgtEl>
                                        <p:attrNameLst>
                                          <p:attrName>style.visibility</p:attrName>
                                        </p:attrNameLst>
                                      </p:cBhvr>
                                      <p:to>
                                        <p:strVal val="visible"/>
                                      </p:to>
                                    </p:set>
                                    <p:animEffect transition="in" filter="checkerboard(across)">
                                      <p:cBhvr>
                                        <p:cTn id="7" dur="500"/>
                                        <p:tgtEl>
                                          <p:spTgt spid="1075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xit" presetSubtype="4" fill="hold" nodeType="clickEffect">
                                  <p:stCondLst>
                                    <p:cond delay="0"/>
                                  </p:stCondLst>
                                  <p:childTnLst>
                                    <p:anim calcmode="lin" valueType="num">
                                      <p:cBhvr additive="base">
                                        <p:cTn id="11" dur="500"/>
                                        <p:tgtEl>
                                          <p:spTgt spid="2"/>
                                        </p:tgtEl>
                                        <p:attrNameLst>
                                          <p:attrName>ppt_x</p:attrName>
                                        </p:attrNameLst>
                                      </p:cBhvr>
                                      <p:tavLst>
                                        <p:tav tm="0">
                                          <p:val>
                                            <p:strVal val="ppt_x"/>
                                          </p:val>
                                        </p:tav>
                                        <p:tav tm="100000">
                                          <p:val>
                                            <p:strVal val="ppt_x"/>
                                          </p:val>
                                        </p:tav>
                                      </p:tavLst>
                                    </p:anim>
                                    <p:anim calcmode="lin" valueType="num">
                                      <p:cBhvr additive="base">
                                        <p:cTn id="12" dur="500"/>
                                        <p:tgtEl>
                                          <p:spTgt spid="2"/>
                                        </p:tgtEl>
                                        <p:attrNameLst>
                                          <p:attrName>ppt_y</p:attrName>
                                        </p:attrNameLst>
                                      </p:cBhvr>
                                      <p:tavLst>
                                        <p:tav tm="0">
                                          <p:val>
                                            <p:strVal val="ppt_y"/>
                                          </p:val>
                                        </p:tav>
                                        <p:tav tm="100000">
                                          <p:val>
                                            <p:strVal val="1+ppt_h/2"/>
                                          </p:val>
                                        </p:tav>
                                      </p:tavLst>
                                    </p:anim>
                                    <p:set>
                                      <p:cBhvr>
                                        <p:cTn id="13" dur="1" fill="hold">
                                          <p:stCondLst>
                                            <p:cond delay="499"/>
                                          </p:stCondLst>
                                        </p:cTn>
                                        <p:tgtEl>
                                          <p:spTgt spid="2"/>
                                        </p:tgtEl>
                                        <p:attrNameLst>
                                          <p:attrName>style.visibility</p:attrName>
                                        </p:attrNameLst>
                                      </p:cBhvr>
                                      <p:to>
                                        <p:strVal val="hidden"/>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5" presetClass="exit" presetSubtype="10" fill="hold" grpId="0" nodeType="clickEffect">
                                  <p:stCondLst>
                                    <p:cond delay="0"/>
                                  </p:stCondLst>
                                  <p:childTnLst>
                                    <p:animEffect transition="out" filter="checkerboard(across)">
                                      <p:cBhvr>
                                        <p:cTn id="17" dur="500"/>
                                        <p:tgtEl>
                                          <p:spTgt spid="107537"/>
                                        </p:tgtEl>
                                      </p:cBhvr>
                                    </p:animEffect>
                                    <p:set>
                                      <p:cBhvr>
                                        <p:cTn id="18" dur="1" fill="hold">
                                          <p:stCondLst>
                                            <p:cond delay="499"/>
                                          </p:stCondLst>
                                        </p:cTn>
                                        <p:tgtEl>
                                          <p:spTgt spid="107537"/>
                                        </p:tgtEl>
                                        <p:attrNameLst>
                                          <p:attrName>style.visibility</p:attrName>
                                        </p:attrNameLst>
                                      </p:cBhvr>
                                      <p:to>
                                        <p:strVal val="hidden"/>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107545"/>
                                        </p:tgtEl>
                                        <p:attrNameLst>
                                          <p:attrName>style.visibility</p:attrName>
                                        </p:attrNameLst>
                                      </p:cBhvr>
                                      <p:to>
                                        <p:strVal val="visible"/>
                                      </p:to>
                                    </p:set>
                                    <p:animEffect transition="in" filter="checkerboard(across)">
                                      <p:cBhvr>
                                        <p:cTn id="23" dur="500"/>
                                        <p:tgtEl>
                                          <p:spTgt spid="1075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37" grpId="0" animBg="1"/>
      <p:bldP spid="107542" grpId="0"/>
      <p:bldP spid="10754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5" name="Rectangle 3"/>
          <p:cNvSpPr>
            <a:spLocks noGrp="1" noChangeArrowheads="1"/>
          </p:cNvSpPr>
          <p:nvPr>
            <p:ph idx="4294967295"/>
          </p:nvPr>
        </p:nvSpPr>
        <p:spPr>
          <a:xfrm>
            <a:off x="685800" y="1295400"/>
            <a:ext cx="8153400" cy="5105400"/>
          </a:xfrm>
          <a:prstGeom prst="rect">
            <a:avLst/>
          </a:prstGeom>
        </p:spPr>
        <p:txBody>
          <a:bodyPr/>
          <a:lstStyle/>
          <a:p>
            <a:pPr>
              <a:lnSpc>
                <a:spcPct val="110000"/>
              </a:lnSpc>
              <a:buFont typeface="Arial" panose="020B0604020202020204" pitchFamily="34" charset="0"/>
              <a:buChar char="•"/>
            </a:pPr>
            <a:r>
              <a:rPr lang="en-US" altLang="en-US" dirty="0">
                <a:solidFill>
                  <a:srgbClr val="002060"/>
                </a:solidFill>
                <a:latin typeface="Times New Roman" pitchFamily="18" charset="0"/>
                <a:cs typeface="Times New Roman" pitchFamily="18" charset="0"/>
              </a:rPr>
              <a:t>In the array implementation, we would:</a:t>
            </a:r>
          </a:p>
          <a:p>
            <a:pPr lvl="1">
              <a:lnSpc>
                <a:spcPct val="110000"/>
              </a:lnSpc>
              <a:buFont typeface="Arial" panose="020B0604020202020204" pitchFamily="34" charset="0"/>
              <a:buChar char="•"/>
            </a:pPr>
            <a:r>
              <a:rPr lang="en-US" altLang="en-US" sz="2200" dirty="0">
                <a:solidFill>
                  <a:srgbClr val="002060"/>
                </a:solidFill>
                <a:latin typeface="Times New Roman" pitchFamily="18" charset="0"/>
                <a:cs typeface="Times New Roman" pitchFamily="18" charset="0"/>
              </a:rPr>
              <a:t>Declare an array of fixed size (which determines the maximum size of the stack</a:t>
            </a:r>
            <a:r>
              <a:rPr lang="en-US" altLang="en-US" sz="2200" dirty="0" smtClean="0">
                <a:solidFill>
                  <a:srgbClr val="002060"/>
                </a:solidFill>
                <a:latin typeface="Times New Roman" pitchFamily="18" charset="0"/>
                <a:cs typeface="Times New Roman" pitchFamily="18" charset="0"/>
              </a:rPr>
              <a:t>).</a:t>
            </a:r>
          </a:p>
          <a:p>
            <a:pPr lvl="8">
              <a:lnSpc>
                <a:spcPct val="110000"/>
              </a:lnSpc>
              <a:buFont typeface="Arial" panose="020B0604020202020204" pitchFamily="34" charset="0"/>
              <a:buChar char="•"/>
            </a:pPr>
            <a:endParaRPr lang="en-US" altLang="en-US" sz="1000" dirty="0">
              <a:solidFill>
                <a:srgbClr val="002060"/>
              </a:solidFill>
              <a:latin typeface="Times New Roman" pitchFamily="18" charset="0"/>
              <a:cs typeface="Times New Roman" pitchFamily="18" charset="0"/>
            </a:endParaRPr>
          </a:p>
          <a:p>
            <a:pPr lvl="1">
              <a:lnSpc>
                <a:spcPct val="110000"/>
              </a:lnSpc>
              <a:buFont typeface="Arial" panose="020B0604020202020204" pitchFamily="34" charset="0"/>
              <a:buChar char="•"/>
            </a:pPr>
            <a:r>
              <a:rPr lang="en-US" altLang="en-US" sz="2200" dirty="0">
                <a:solidFill>
                  <a:srgbClr val="002060"/>
                </a:solidFill>
                <a:latin typeface="Times New Roman" pitchFamily="18" charset="0"/>
                <a:cs typeface="Times New Roman" pitchFamily="18" charset="0"/>
              </a:rPr>
              <a:t>Keep a variable which always points to the “top” of the stack.</a:t>
            </a:r>
          </a:p>
          <a:p>
            <a:pPr lvl="2">
              <a:lnSpc>
                <a:spcPct val="110000"/>
              </a:lnSpc>
              <a:buFont typeface="Arial" panose="020B0604020202020204" pitchFamily="34" charset="0"/>
              <a:buChar char="•"/>
            </a:pPr>
            <a:r>
              <a:rPr lang="en-US" altLang="en-US" sz="2200" dirty="0">
                <a:solidFill>
                  <a:srgbClr val="002060"/>
                </a:solidFill>
                <a:latin typeface="Times New Roman" pitchFamily="18" charset="0"/>
                <a:cs typeface="Times New Roman" pitchFamily="18" charset="0"/>
              </a:rPr>
              <a:t>Contains the array index of the “top” element</a:t>
            </a:r>
            <a:r>
              <a:rPr lang="en-US" altLang="en-US" sz="2200" dirty="0" smtClean="0">
                <a:solidFill>
                  <a:srgbClr val="002060"/>
                </a:solidFill>
                <a:latin typeface="Times New Roman" pitchFamily="18" charset="0"/>
                <a:cs typeface="Times New Roman" pitchFamily="18" charset="0"/>
              </a:rPr>
              <a:t>.</a:t>
            </a:r>
          </a:p>
          <a:p>
            <a:pPr lvl="8">
              <a:lnSpc>
                <a:spcPct val="110000"/>
              </a:lnSpc>
              <a:buFont typeface="Arial" panose="020B0604020202020204" pitchFamily="34" charset="0"/>
              <a:buChar char="•"/>
            </a:pPr>
            <a:endParaRPr lang="en-US" altLang="en-US" sz="1000" dirty="0">
              <a:solidFill>
                <a:srgbClr val="002060"/>
              </a:solidFill>
              <a:latin typeface="Times New Roman" pitchFamily="18" charset="0"/>
              <a:cs typeface="Times New Roman" pitchFamily="18" charset="0"/>
            </a:endParaRPr>
          </a:p>
          <a:p>
            <a:pPr>
              <a:lnSpc>
                <a:spcPct val="110000"/>
              </a:lnSpc>
              <a:buFont typeface="Arial" panose="020B0604020202020204" pitchFamily="34" charset="0"/>
              <a:buChar char="•"/>
            </a:pPr>
            <a:r>
              <a:rPr lang="en-US" altLang="en-US" dirty="0">
                <a:solidFill>
                  <a:srgbClr val="002060"/>
                </a:solidFill>
                <a:latin typeface="Times New Roman" pitchFamily="18" charset="0"/>
                <a:cs typeface="Times New Roman" pitchFamily="18" charset="0"/>
              </a:rPr>
              <a:t>In the linked list implementation, we would:</a:t>
            </a:r>
          </a:p>
          <a:p>
            <a:pPr lvl="1">
              <a:lnSpc>
                <a:spcPct val="110000"/>
              </a:lnSpc>
              <a:buFont typeface="Arial" panose="020B0604020202020204" pitchFamily="34" charset="0"/>
              <a:buChar char="•"/>
            </a:pPr>
            <a:r>
              <a:rPr lang="en-US" altLang="en-US" sz="2200" dirty="0">
                <a:solidFill>
                  <a:srgbClr val="002060"/>
                </a:solidFill>
                <a:latin typeface="Times New Roman" pitchFamily="18" charset="0"/>
                <a:cs typeface="Times New Roman" pitchFamily="18" charset="0"/>
              </a:rPr>
              <a:t>Maintain the stack as a linked list.</a:t>
            </a:r>
          </a:p>
          <a:p>
            <a:pPr lvl="1">
              <a:lnSpc>
                <a:spcPct val="110000"/>
              </a:lnSpc>
              <a:buFont typeface="Arial" panose="020B0604020202020204" pitchFamily="34" charset="0"/>
              <a:buChar char="•"/>
            </a:pPr>
            <a:r>
              <a:rPr lang="en-US" altLang="en-US" sz="2200" dirty="0">
                <a:solidFill>
                  <a:srgbClr val="002060"/>
                </a:solidFill>
                <a:latin typeface="Times New Roman" pitchFamily="18" charset="0"/>
                <a:cs typeface="Times New Roman" pitchFamily="18" charset="0"/>
              </a:rPr>
              <a:t>A pointer variable top points to the start of the list.</a:t>
            </a:r>
          </a:p>
          <a:p>
            <a:pPr lvl="1">
              <a:lnSpc>
                <a:spcPct val="110000"/>
              </a:lnSpc>
              <a:buFont typeface="Arial" panose="020B0604020202020204" pitchFamily="34" charset="0"/>
              <a:buChar char="•"/>
            </a:pPr>
            <a:r>
              <a:rPr lang="en-US" altLang="en-US" sz="2200" dirty="0">
                <a:solidFill>
                  <a:srgbClr val="002060"/>
                </a:solidFill>
                <a:latin typeface="Times New Roman" pitchFamily="18" charset="0"/>
                <a:cs typeface="Times New Roman" pitchFamily="18" charset="0"/>
              </a:rPr>
              <a:t>The first element of the linked list is considered as the stack top.</a:t>
            </a:r>
          </a:p>
        </p:txBody>
      </p:sp>
      <p:sp>
        <p:nvSpPr>
          <p:cNvPr id="59396"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IN" altLang="en-US" sz="1200" smtClean="0">
                <a:solidFill>
                  <a:srgbClr val="898989"/>
                </a:solidFill>
                <a:latin typeface="Times New Roman" panose="02020603050405020304" pitchFamily="18" charset="0"/>
              </a:rPr>
              <a:t>Autumn 2016</a:t>
            </a:r>
            <a:endParaRPr lang="en-US" altLang="en-US" sz="1200" smtClean="0">
              <a:solidFill>
                <a:srgbClr val="898989"/>
              </a:solidFill>
              <a:latin typeface="Times New Roman" panose="02020603050405020304" pitchFamily="18" charset="0"/>
            </a:endParaRPr>
          </a:p>
        </p:txBody>
      </p:sp>
      <p:sp>
        <p:nvSpPr>
          <p:cNvPr id="5" name="Footer Placeholder 4"/>
          <p:cNvSpPr>
            <a:spLocks noGrp="1"/>
          </p:cNvSpPr>
          <p:nvPr>
            <p:ph type="ftr" sz="quarter" idx="11"/>
          </p:nvPr>
        </p:nvSpPr>
        <p:spPr/>
        <p:txBody>
          <a:bodyPr/>
          <a:lstStyle/>
          <a:p>
            <a:pPr>
              <a:defRPr/>
            </a:pPr>
            <a:r>
              <a:rPr lang="en-US"/>
              <a:t>Autumn 2016</a:t>
            </a:r>
          </a:p>
        </p:txBody>
      </p:sp>
      <p:sp>
        <p:nvSpPr>
          <p:cNvPr id="593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F249626-CC83-4AFE-B21A-5901CC80B905}" type="slidenum">
              <a:rPr lang="en-US" altLang="en-US" sz="1200">
                <a:solidFill>
                  <a:srgbClr val="898989"/>
                </a:solidFill>
                <a:latin typeface="Times New Roman" panose="02020603050405020304" pitchFamily="18" charset="0"/>
              </a:rPr>
              <a:pPr>
                <a:spcBef>
                  <a:spcPct val="0"/>
                </a:spcBef>
                <a:buFontTx/>
                <a:buNone/>
              </a:pPr>
              <a:t>15</a:t>
            </a:fld>
            <a:endParaRPr lang="en-US" altLang="en-US" sz="1200">
              <a:solidFill>
                <a:srgbClr val="898989"/>
              </a:solidFill>
              <a:latin typeface="Times New Roman" panose="02020603050405020304" pitchFamily="18" charset="0"/>
            </a:endParaRPr>
          </a:p>
        </p:txBody>
      </p:sp>
      <p:sp>
        <p:nvSpPr>
          <p:cNvPr id="8" name="Title 1"/>
          <p:cNvSpPr txBox="1">
            <a:spLocks/>
          </p:cNvSpPr>
          <p:nvPr/>
        </p:nvSpPr>
        <p:spPr>
          <a:xfrm>
            <a:off x="179512" y="188640"/>
            <a:ext cx="8712968" cy="1143000"/>
          </a:xfrm>
          <a:prstGeom prst="rect">
            <a:avLst/>
          </a:prstGeom>
          <a:effectLst/>
        </p:spPr>
        <p:txBody>
          <a:bodyPr vert="horz" lIns="91440" tIns="45720" rIns="91440" bIns="45720" rtlCol="0" anchor="t" anchorCtr="0">
            <a:norm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l">
              <a:buFont typeface="Georgia" pitchFamily="18" charset="0"/>
              <a:buNone/>
            </a:pPr>
            <a:r>
              <a:rPr lang="en-US" sz="4000" dirty="0" smtClean="0">
                <a:solidFill>
                  <a:srgbClr val="7030A0"/>
                </a:solidFill>
                <a:latin typeface="Times New Roman" pitchFamily="18" charset="0"/>
                <a:cs typeface="Times New Roman" pitchFamily="18" charset="0"/>
              </a:rPr>
              <a:t>Basic Idea</a:t>
            </a:r>
            <a:endParaRPr lang="en-IN" sz="4000"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18936006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95235">
                                            <p:txEl>
                                              <p:pRg st="1" end="1"/>
                                            </p:txEl>
                                          </p:spTgt>
                                        </p:tgtEl>
                                        <p:attrNameLst>
                                          <p:attrName>style.visibility</p:attrName>
                                        </p:attrNameLst>
                                      </p:cBhvr>
                                      <p:to>
                                        <p:strVal val="visible"/>
                                      </p:to>
                                    </p:set>
                                    <p:animEffect transition="in" filter="checkerboard(across)">
                                      <p:cBhvr>
                                        <p:cTn id="7" dur="500"/>
                                        <p:tgtEl>
                                          <p:spTgt spid="95235">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95235">
                                            <p:txEl>
                                              <p:pRg st="3" end="3"/>
                                            </p:txEl>
                                          </p:spTgt>
                                        </p:tgtEl>
                                        <p:attrNameLst>
                                          <p:attrName>style.visibility</p:attrName>
                                        </p:attrNameLst>
                                      </p:cBhvr>
                                      <p:to>
                                        <p:strVal val="visible"/>
                                      </p:to>
                                    </p:set>
                                    <p:animEffect transition="in" filter="checkerboard(across)">
                                      <p:cBhvr>
                                        <p:cTn id="12" dur="500"/>
                                        <p:tgtEl>
                                          <p:spTgt spid="95235">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95235">
                                            <p:txEl>
                                              <p:pRg st="4" end="4"/>
                                            </p:txEl>
                                          </p:spTgt>
                                        </p:tgtEl>
                                        <p:attrNameLst>
                                          <p:attrName>style.visibility</p:attrName>
                                        </p:attrNameLst>
                                      </p:cBhvr>
                                      <p:to>
                                        <p:strVal val="visible"/>
                                      </p:to>
                                    </p:set>
                                    <p:anim calcmode="lin" valueType="num">
                                      <p:cBhvr additive="base">
                                        <p:cTn id="17" dur="500" fill="hold"/>
                                        <p:tgtEl>
                                          <p:spTgt spid="95235">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9523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5" presetClass="entr" presetSubtype="10" fill="hold" nodeType="clickEffect">
                                  <p:stCondLst>
                                    <p:cond delay="0"/>
                                  </p:stCondLst>
                                  <p:childTnLst>
                                    <p:set>
                                      <p:cBhvr>
                                        <p:cTn id="22" dur="1" fill="hold">
                                          <p:stCondLst>
                                            <p:cond delay="0"/>
                                          </p:stCondLst>
                                        </p:cTn>
                                        <p:tgtEl>
                                          <p:spTgt spid="95235">
                                            <p:txEl>
                                              <p:pRg st="7" end="7"/>
                                            </p:txEl>
                                          </p:spTgt>
                                        </p:tgtEl>
                                        <p:attrNameLst>
                                          <p:attrName>style.visibility</p:attrName>
                                        </p:attrNameLst>
                                      </p:cBhvr>
                                      <p:to>
                                        <p:strVal val="visible"/>
                                      </p:to>
                                    </p:set>
                                    <p:animEffect transition="in" filter="checkerboard(across)">
                                      <p:cBhvr>
                                        <p:cTn id="23" dur="500"/>
                                        <p:tgtEl>
                                          <p:spTgt spid="95235">
                                            <p:txEl>
                                              <p:pRg st="7" end="7"/>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 presetClass="entr" presetSubtype="10" fill="hold" nodeType="clickEffect">
                                  <p:stCondLst>
                                    <p:cond delay="0"/>
                                  </p:stCondLst>
                                  <p:childTnLst>
                                    <p:set>
                                      <p:cBhvr>
                                        <p:cTn id="27" dur="1" fill="hold">
                                          <p:stCondLst>
                                            <p:cond delay="0"/>
                                          </p:stCondLst>
                                        </p:cTn>
                                        <p:tgtEl>
                                          <p:spTgt spid="95235">
                                            <p:txEl>
                                              <p:pRg st="8" end="8"/>
                                            </p:txEl>
                                          </p:spTgt>
                                        </p:tgtEl>
                                        <p:attrNameLst>
                                          <p:attrName>style.visibility</p:attrName>
                                        </p:attrNameLst>
                                      </p:cBhvr>
                                      <p:to>
                                        <p:strVal val="visible"/>
                                      </p:to>
                                    </p:set>
                                    <p:animEffect transition="in" filter="checkerboard(across)">
                                      <p:cBhvr>
                                        <p:cTn id="28" dur="500"/>
                                        <p:tgtEl>
                                          <p:spTgt spid="95235">
                                            <p:txEl>
                                              <p:pRg st="8" end="8"/>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5" presetClass="entr" presetSubtype="10" fill="hold" nodeType="clickEffect">
                                  <p:stCondLst>
                                    <p:cond delay="0"/>
                                  </p:stCondLst>
                                  <p:childTnLst>
                                    <p:set>
                                      <p:cBhvr>
                                        <p:cTn id="32" dur="1" fill="hold">
                                          <p:stCondLst>
                                            <p:cond delay="0"/>
                                          </p:stCondLst>
                                        </p:cTn>
                                        <p:tgtEl>
                                          <p:spTgt spid="95235">
                                            <p:txEl>
                                              <p:pRg st="9" end="9"/>
                                            </p:txEl>
                                          </p:spTgt>
                                        </p:tgtEl>
                                        <p:attrNameLst>
                                          <p:attrName>style.visibility</p:attrName>
                                        </p:attrNameLst>
                                      </p:cBhvr>
                                      <p:to>
                                        <p:strVal val="visible"/>
                                      </p:to>
                                    </p:set>
                                    <p:animEffect transition="in" filter="checkerboard(across)">
                                      <p:cBhvr>
                                        <p:cTn id="33" dur="500"/>
                                        <p:tgtEl>
                                          <p:spTgt spid="9523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12968" cy="1143000"/>
          </a:xfrm>
        </p:spPr>
        <p:txBody>
          <a:bodyPr>
            <a:normAutofit/>
          </a:bodyPr>
          <a:lstStyle/>
          <a:p>
            <a:pPr marL="0" indent="0" algn="l">
              <a:buNone/>
            </a:pPr>
            <a:r>
              <a:rPr lang="en-US" sz="4000" dirty="0" smtClean="0">
                <a:solidFill>
                  <a:srgbClr val="7030A0"/>
                </a:solidFill>
                <a:latin typeface="Times New Roman" pitchFamily="18" charset="0"/>
                <a:cs typeface="Times New Roman" pitchFamily="18" charset="0"/>
              </a:rPr>
              <a:t>Declaration</a:t>
            </a:r>
            <a:endParaRPr lang="en-IN" sz="4000" dirty="0">
              <a:solidFill>
                <a:srgbClr val="7030A0"/>
              </a:solidFill>
              <a:latin typeface="Courier New" panose="02070309020205020404" pitchFamily="49" charset="0"/>
              <a:cs typeface="Courier New" panose="02070309020205020404" pitchFamily="49" charset="0"/>
            </a:endParaRP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16</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#00: © DSamanta</a:t>
            </a:r>
            <a:endParaRPr lang="en-IN" dirty="0">
              <a:solidFill>
                <a:prstClr val="black">
                  <a:lumMod val="50000"/>
                  <a:lumOff val="50000"/>
                </a:prstClr>
              </a:solidFill>
            </a:endParaRPr>
          </a:p>
        </p:txBody>
      </p:sp>
      <p:sp>
        <p:nvSpPr>
          <p:cNvPr id="7" name="Rounded Rectangle 6"/>
          <p:cNvSpPr/>
          <p:nvPr/>
        </p:nvSpPr>
        <p:spPr>
          <a:xfrm>
            <a:off x="483649" y="1327944"/>
            <a:ext cx="3936615" cy="3249488"/>
          </a:xfrm>
          <a:prstGeom prst="roundRect">
            <a:avLst>
              <a:gd name="adj" fmla="val 2871"/>
            </a:avLst>
          </a:prstGeom>
          <a:solidFill>
            <a:srgbClr val="ECEFF8"/>
          </a:solidFill>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pPr>
              <a:lnSpc>
                <a:spcPct val="80000"/>
              </a:lnSpc>
            </a:pPr>
            <a:r>
              <a:rPr lang="en-US" altLang="en-US" dirty="0">
                <a:solidFill>
                  <a:srgbClr val="800080"/>
                </a:solidFill>
                <a:latin typeface="Courier New" panose="02070309020205020404" pitchFamily="49" charset="0"/>
              </a:rPr>
              <a:t>#define MAXSIZE 100</a:t>
            </a:r>
          </a:p>
          <a:p>
            <a:pPr>
              <a:lnSpc>
                <a:spcPct val="80000"/>
              </a:lnSpc>
            </a:pPr>
            <a:endParaRPr lang="en-US" altLang="en-US" dirty="0">
              <a:solidFill>
                <a:srgbClr val="800080"/>
              </a:solidFill>
              <a:latin typeface="Courier New" panose="02070309020205020404" pitchFamily="49" charset="0"/>
            </a:endParaRPr>
          </a:p>
          <a:p>
            <a:pPr>
              <a:lnSpc>
                <a:spcPct val="80000"/>
              </a:lnSpc>
            </a:pPr>
            <a:r>
              <a:rPr lang="en-US" altLang="en-US" dirty="0" err="1">
                <a:solidFill>
                  <a:srgbClr val="800080"/>
                </a:solidFill>
                <a:latin typeface="Courier New" panose="02070309020205020404" pitchFamily="49" charset="0"/>
              </a:rPr>
              <a:t>struct</a:t>
            </a:r>
            <a:r>
              <a:rPr lang="en-US" altLang="en-US" dirty="0">
                <a:solidFill>
                  <a:srgbClr val="800080"/>
                </a:solidFill>
                <a:latin typeface="Courier New" panose="02070309020205020404" pitchFamily="49" charset="0"/>
              </a:rPr>
              <a:t> </a:t>
            </a:r>
            <a:r>
              <a:rPr lang="en-US" altLang="en-US" dirty="0" err="1">
                <a:solidFill>
                  <a:srgbClr val="800080"/>
                </a:solidFill>
                <a:latin typeface="Courier New" panose="02070309020205020404" pitchFamily="49" charset="0"/>
              </a:rPr>
              <a:t>lifo</a:t>
            </a:r>
            <a:r>
              <a:rPr lang="en-US" altLang="en-US" dirty="0">
                <a:solidFill>
                  <a:srgbClr val="800080"/>
                </a:solidFill>
                <a:latin typeface="Courier New" panose="02070309020205020404" pitchFamily="49" charset="0"/>
              </a:rPr>
              <a:t> </a:t>
            </a:r>
          </a:p>
          <a:p>
            <a:pPr>
              <a:lnSpc>
                <a:spcPct val="80000"/>
              </a:lnSpc>
            </a:pPr>
            <a:r>
              <a:rPr lang="en-US" altLang="en-US" dirty="0">
                <a:solidFill>
                  <a:srgbClr val="800080"/>
                </a:solidFill>
                <a:latin typeface="Courier New" panose="02070309020205020404" pitchFamily="49" charset="0"/>
              </a:rPr>
              <a:t>{</a:t>
            </a:r>
          </a:p>
          <a:p>
            <a:pPr>
              <a:lnSpc>
                <a:spcPct val="80000"/>
              </a:lnSpc>
            </a:pPr>
            <a:r>
              <a:rPr lang="en-US" altLang="en-US" dirty="0">
                <a:solidFill>
                  <a:srgbClr val="800080"/>
                </a:solidFill>
                <a:latin typeface="Courier New" panose="02070309020205020404" pitchFamily="49" charset="0"/>
              </a:rPr>
              <a:t>   </a:t>
            </a:r>
            <a:r>
              <a:rPr lang="en-US" altLang="en-US" dirty="0" err="1">
                <a:solidFill>
                  <a:srgbClr val="800080"/>
                </a:solidFill>
                <a:latin typeface="Courier New" panose="02070309020205020404" pitchFamily="49" charset="0"/>
              </a:rPr>
              <a:t>int</a:t>
            </a:r>
            <a:r>
              <a:rPr lang="en-US" altLang="en-US" dirty="0">
                <a:solidFill>
                  <a:srgbClr val="800080"/>
                </a:solidFill>
                <a:latin typeface="Courier New" panose="02070309020205020404" pitchFamily="49" charset="0"/>
              </a:rPr>
              <a:t> </a:t>
            </a:r>
            <a:r>
              <a:rPr lang="en-US" altLang="en-US" dirty="0" err="1">
                <a:solidFill>
                  <a:srgbClr val="800080"/>
                </a:solidFill>
                <a:latin typeface="Courier New" panose="02070309020205020404" pitchFamily="49" charset="0"/>
              </a:rPr>
              <a:t>st</a:t>
            </a:r>
            <a:r>
              <a:rPr lang="en-US" altLang="en-US" dirty="0">
                <a:solidFill>
                  <a:srgbClr val="800080"/>
                </a:solidFill>
                <a:latin typeface="Courier New" panose="02070309020205020404" pitchFamily="49" charset="0"/>
              </a:rPr>
              <a:t>[MAXSIZE];</a:t>
            </a:r>
          </a:p>
          <a:p>
            <a:pPr>
              <a:lnSpc>
                <a:spcPct val="80000"/>
              </a:lnSpc>
            </a:pPr>
            <a:r>
              <a:rPr lang="en-US" altLang="en-US" dirty="0">
                <a:solidFill>
                  <a:srgbClr val="800080"/>
                </a:solidFill>
                <a:latin typeface="Courier New" panose="02070309020205020404" pitchFamily="49" charset="0"/>
              </a:rPr>
              <a:t>   </a:t>
            </a:r>
            <a:r>
              <a:rPr lang="en-US" altLang="en-US" dirty="0" err="1">
                <a:solidFill>
                  <a:srgbClr val="800080"/>
                </a:solidFill>
                <a:latin typeface="Courier New" panose="02070309020205020404" pitchFamily="49" charset="0"/>
              </a:rPr>
              <a:t>int</a:t>
            </a:r>
            <a:r>
              <a:rPr lang="en-US" altLang="en-US" dirty="0">
                <a:solidFill>
                  <a:srgbClr val="800080"/>
                </a:solidFill>
                <a:latin typeface="Courier New" panose="02070309020205020404" pitchFamily="49" charset="0"/>
              </a:rPr>
              <a:t>  top;</a:t>
            </a:r>
          </a:p>
          <a:p>
            <a:pPr>
              <a:lnSpc>
                <a:spcPct val="80000"/>
              </a:lnSpc>
            </a:pPr>
            <a:r>
              <a:rPr lang="en-US" altLang="en-US" dirty="0">
                <a:solidFill>
                  <a:srgbClr val="800080"/>
                </a:solidFill>
                <a:latin typeface="Courier New" panose="02070309020205020404" pitchFamily="49" charset="0"/>
              </a:rPr>
              <a:t>};</a:t>
            </a:r>
          </a:p>
          <a:p>
            <a:pPr>
              <a:lnSpc>
                <a:spcPct val="80000"/>
              </a:lnSpc>
            </a:pPr>
            <a:r>
              <a:rPr lang="en-US" altLang="en-US" dirty="0" err="1">
                <a:solidFill>
                  <a:srgbClr val="800080"/>
                </a:solidFill>
                <a:latin typeface="Courier New" panose="02070309020205020404" pitchFamily="49" charset="0"/>
              </a:rPr>
              <a:t>typedef</a:t>
            </a:r>
            <a:r>
              <a:rPr lang="en-US" altLang="en-US" dirty="0">
                <a:solidFill>
                  <a:srgbClr val="800080"/>
                </a:solidFill>
                <a:latin typeface="Courier New" panose="02070309020205020404" pitchFamily="49" charset="0"/>
              </a:rPr>
              <a:t> </a:t>
            </a:r>
            <a:r>
              <a:rPr lang="en-US" altLang="en-US" dirty="0" err="1">
                <a:solidFill>
                  <a:srgbClr val="800080"/>
                </a:solidFill>
                <a:latin typeface="Courier New" panose="02070309020205020404" pitchFamily="49" charset="0"/>
              </a:rPr>
              <a:t>struct</a:t>
            </a:r>
            <a:r>
              <a:rPr lang="en-US" altLang="en-US" dirty="0">
                <a:solidFill>
                  <a:srgbClr val="800080"/>
                </a:solidFill>
                <a:latin typeface="Courier New" panose="02070309020205020404" pitchFamily="49" charset="0"/>
              </a:rPr>
              <a:t> </a:t>
            </a:r>
            <a:r>
              <a:rPr lang="en-US" altLang="en-US" dirty="0" err="1">
                <a:solidFill>
                  <a:srgbClr val="800080"/>
                </a:solidFill>
                <a:latin typeface="Courier New" panose="02070309020205020404" pitchFamily="49" charset="0"/>
              </a:rPr>
              <a:t>lifo</a:t>
            </a:r>
            <a:r>
              <a:rPr lang="en-US" altLang="en-US" dirty="0">
                <a:solidFill>
                  <a:srgbClr val="800080"/>
                </a:solidFill>
                <a:latin typeface="Courier New" panose="02070309020205020404" pitchFamily="49" charset="0"/>
              </a:rPr>
              <a:t>  </a:t>
            </a:r>
          </a:p>
          <a:p>
            <a:pPr>
              <a:lnSpc>
                <a:spcPct val="80000"/>
              </a:lnSpc>
            </a:pPr>
            <a:r>
              <a:rPr lang="en-US" altLang="en-US" dirty="0">
                <a:solidFill>
                  <a:srgbClr val="800080"/>
                </a:solidFill>
                <a:latin typeface="Courier New" panose="02070309020205020404" pitchFamily="49" charset="0"/>
              </a:rPr>
              <a:t>                stack;</a:t>
            </a:r>
          </a:p>
          <a:p>
            <a:pPr>
              <a:lnSpc>
                <a:spcPct val="80000"/>
              </a:lnSpc>
            </a:pPr>
            <a:r>
              <a:rPr lang="en-US" altLang="en-US" dirty="0">
                <a:solidFill>
                  <a:srgbClr val="800080"/>
                </a:solidFill>
                <a:latin typeface="Courier New" panose="02070309020205020404" pitchFamily="49" charset="0"/>
              </a:rPr>
              <a:t>stack s;</a:t>
            </a:r>
          </a:p>
        </p:txBody>
      </p:sp>
      <p:sp>
        <p:nvSpPr>
          <p:cNvPr id="10" name="Rounded Rectangle 9"/>
          <p:cNvSpPr/>
          <p:nvPr/>
        </p:nvSpPr>
        <p:spPr>
          <a:xfrm>
            <a:off x="4724400" y="1327944"/>
            <a:ext cx="3936615" cy="3249488"/>
          </a:xfrm>
          <a:prstGeom prst="roundRect">
            <a:avLst>
              <a:gd name="adj" fmla="val 2871"/>
            </a:avLst>
          </a:prstGeom>
          <a:solidFill>
            <a:srgbClr val="ECEFF8"/>
          </a:solidFill>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pPr>
              <a:lnSpc>
                <a:spcPct val="80000"/>
              </a:lnSpc>
            </a:pPr>
            <a:r>
              <a:rPr lang="en-US" altLang="en-US" dirty="0" err="1">
                <a:solidFill>
                  <a:srgbClr val="800080"/>
                </a:solidFill>
                <a:latin typeface="Courier New" panose="02070309020205020404" pitchFamily="49" charset="0"/>
              </a:rPr>
              <a:t>struct</a:t>
            </a:r>
            <a:r>
              <a:rPr lang="en-US" altLang="en-US" dirty="0">
                <a:solidFill>
                  <a:srgbClr val="800080"/>
                </a:solidFill>
                <a:latin typeface="Courier New" panose="02070309020205020404" pitchFamily="49" charset="0"/>
              </a:rPr>
              <a:t> </a:t>
            </a:r>
            <a:r>
              <a:rPr lang="en-US" altLang="en-US" dirty="0" err="1">
                <a:solidFill>
                  <a:srgbClr val="800080"/>
                </a:solidFill>
                <a:latin typeface="Courier New" panose="02070309020205020404" pitchFamily="49" charset="0"/>
              </a:rPr>
              <a:t>lifo</a:t>
            </a:r>
            <a:r>
              <a:rPr lang="en-US" altLang="en-US" dirty="0">
                <a:solidFill>
                  <a:srgbClr val="800080"/>
                </a:solidFill>
                <a:latin typeface="Courier New" panose="02070309020205020404" pitchFamily="49" charset="0"/>
              </a:rPr>
              <a:t> </a:t>
            </a:r>
          </a:p>
          <a:p>
            <a:pPr>
              <a:lnSpc>
                <a:spcPct val="80000"/>
              </a:lnSpc>
            </a:pPr>
            <a:r>
              <a:rPr lang="en-US" altLang="en-US" dirty="0">
                <a:solidFill>
                  <a:srgbClr val="800080"/>
                </a:solidFill>
                <a:latin typeface="Courier New" panose="02070309020205020404" pitchFamily="49" charset="0"/>
              </a:rPr>
              <a:t>{</a:t>
            </a:r>
          </a:p>
          <a:p>
            <a:pPr>
              <a:lnSpc>
                <a:spcPct val="80000"/>
              </a:lnSpc>
            </a:pPr>
            <a:r>
              <a:rPr lang="en-US" altLang="en-US" dirty="0">
                <a:solidFill>
                  <a:srgbClr val="800080"/>
                </a:solidFill>
                <a:latin typeface="Courier New" panose="02070309020205020404" pitchFamily="49" charset="0"/>
              </a:rPr>
              <a:t>   </a:t>
            </a:r>
            <a:r>
              <a:rPr lang="en-US" altLang="en-US" dirty="0" err="1">
                <a:solidFill>
                  <a:srgbClr val="800080"/>
                </a:solidFill>
                <a:latin typeface="Courier New" panose="02070309020205020404" pitchFamily="49" charset="0"/>
              </a:rPr>
              <a:t>int</a:t>
            </a:r>
            <a:r>
              <a:rPr lang="en-US" altLang="en-US" dirty="0">
                <a:solidFill>
                  <a:srgbClr val="800080"/>
                </a:solidFill>
                <a:latin typeface="Courier New" panose="02070309020205020404" pitchFamily="49" charset="0"/>
              </a:rPr>
              <a:t> value;</a:t>
            </a:r>
          </a:p>
          <a:p>
            <a:pPr>
              <a:lnSpc>
                <a:spcPct val="80000"/>
              </a:lnSpc>
            </a:pPr>
            <a:r>
              <a:rPr lang="en-US" altLang="en-US" dirty="0">
                <a:solidFill>
                  <a:srgbClr val="800080"/>
                </a:solidFill>
                <a:latin typeface="Courier New" panose="02070309020205020404" pitchFamily="49" charset="0"/>
              </a:rPr>
              <a:t>   </a:t>
            </a:r>
            <a:r>
              <a:rPr lang="en-US" altLang="en-US" dirty="0" err="1">
                <a:solidFill>
                  <a:srgbClr val="800080"/>
                </a:solidFill>
                <a:latin typeface="Courier New" panose="02070309020205020404" pitchFamily="49" charset="0"/>
              </a:rPr>
              <a:t>struct</a:t>
            </a:r>
            <a:r>
              <a:rPr lang="en-US" altLang="en-US" dirty="0">
                <a:solidFill>
                  <a:srgbClr val="800080"/>
                </a:solidFill>
                <a:latin typeface="Courier New" panose="02070309020205020404" pitchFamily="49" charset="0"/>
              </a:rPr>
              <a:t> </a:t>
            </a:r>
            <a:r>
              <a:rPr lang="en-US" altLang="en-US" dirty="0" err="1">
                <a:solidFill>
                  <a:srgbClr val="800080"/>
                </a:solidFill>
                <a:latin typeface="Courier New" panose="02070309020205020404" pitchFamily="49" charset="0"/>
              </a:rPr>
              <a:t>lifo</a:t>
            </a:r>
            <a:r>
              <a:rPr lang="en-US" altLang="en-US" dirty="0">
                <a:solidFill>
                  <a:srgbClr val="800080"/>
                </a:solidFill>
                <a:latin typeface="Courier New" panose="02070309020205020404" pitchFamily="49" charset="0"/>
              </a:rPr>
              <a:t> *next;</a:t>
            </a:r>
          </a:p>
          <a:p>
            <a:pPr>
              <a:lnSpc>
                <a:spcPct val="80000"/>
              </a:lnSpc>
            </a:pPr>
            <a:r>
              <a:rPr lang="en-US" altLang="en-US" dirty="0">
                <a:solidFill>
                  <a:srgbClr val="800080"/>
                </a:solidFill>
                <a:latin typeface="Courier New" panose="02070309020205020404" pitchFamily="49" charset="0"/>
              </a:rPr>
              <a:t>};</a:t>
            </a:r>
          </a:p>
          <a:p>
            <a:pPr>
              <a:lnSpc>
                <a:spcPct val="80000"/>
              </a:lnSpc>
            </a:pPr>
            <a:r>
              <a:rPr lang="en-US" altLang="en-US" dirty="0" err="1">
                <a:solidFill>
                  <a:srgbClr val="800080"/>
                </a:solidFill>
                <a:latin typeface="Courier New" panose="02070309020205020404" pitchFamily="49" charset="0"/>
              </a:rPr>
              <a:t>typedef</a:t>
            </a:r>
            <a:r>
              <a:rPr lang="en-US" altLang="en-US" dirty="0">
                <a:solidFill>
                  <a:srgbClr val="800080"/>
                </a:solidFill>
                <a:latin typeface="Courier New" panose="02070309020205020404" pitchFamily="49" charset="0"/>
              </a:rPr>
              <a:t> </a:t>
            </a:r>
            <a:r>
              <a:rPr lang="en-US" altLang="en-US" dirty="0" err="1">
                <a:solidFill>
                  <a:srgbClr val="800080"/>
                </a:solidFill>
                <a:latin typeface="Courier New" panose="02070309020205020404" pitchFamily="49" charset="0"/>
              </a:rPr>
              <a:t>struct</a:t>
            </a:r>
            <a:r>
              <a:rPr lang="en-US" altLang="en-US" dirty="0">
                <a:solidFill>
                  <a:srgbClr val="800080"/>
                </a:solidFill>
                <a:latin typeface="Courier New" panose="02070309020205020404" pitchFamily="49" charset="0"/>
              </a:rPr>
              <a:t> </a:t>
            </a:r>
            <a:r>
              <a:rPr lang="en-US" altLang="en-US" dirty="0" err="1">
                <a:solidFill>
                  <a:srgbClr val="800080"/>
                </a:solidFill>
                <a:latin typeface="Courier New" panose="02070309020205020404" pitchFamily="49" charset="0"/>
              </a:rPr>
              <a:t>lifo</a:t>
            </a:r>
            <a:r>
              <a:rPr lang="en-US" altLang="en-US" dirty="0">
                <a:solidFill>
                  <a:srgbClr val="800080"/>
                </a:solidFill>
                <a:latin typeface="Courier New" panose="02070309020205020404" pitchFamily="49" charset="0"/>
              </a:rPr>
              <a:t> </a:t>
            </a:r>
          </a:p>
          <a:p>
            <a:pPr>
              <a:lnSpc>
                <a:spcPct val="80000"/>
              </a:lnSpc>
            </a:pPr>
            <a:r>
              <a:rPr lang="en-US" altLang="en-US" dirty="0">
                <a:solidFill>
                  <a:srgbClr val="800080"/>
                </a:solidFill>
                <a:latin typeface="Courier New" panose="02070309020205020404" pitchFamily="49" charset="0"/>
              </a:rPr>
              <a:t>                stack;</a:t>
            </a:r>
          </a:p>
          <a:p>
            <a:pPr>
              <a:lnSpc>
                <a:spcPct val="80000"/>
              </a:lnSpc>
            </a:pPr>
            <a:r>
              <a:rPr lang="en-US" altLang="en-US" dirty="0">
                <a:solidFill>
                  <a:srgbClr val="800080"/>
                </a:solidFill>
                <a:latin typeface="Courier New" panose="02070309020205020404" pitchFamily="49" charset="0"/>
              </a:rPr>
              <a:t>  </a:t>
            </a:r>
          </a:p>
          <a:p>
            <a:pPr>
              <a:lnSpc>
                <a:spcPct val="80000"/>
              </a:lnSpc>
            </a:pPr>
            <a:r>
              <a:rPr lang="en-US" altLang="en-US" dirty="0">
                <a:solidFill>
                  <a:srgbClr val="800080"/>
                </a:solidFill>
                <a:latin typeface="Courier New" panose="02070309020205020404" pitchFamily="49" charset="0"/>
              </a:rPr>
              <a:t>stack *top;</a:t>
            </a:r>
          </a:p>
          <a:p>
            <a:pPr>
              <a:lnSpc>
                <a:spcPct val="80000"/>
              </a:lnSpc>
            </a:pPr>
            <a:r>
              <a:rPr lang="en-US" altLang="en-US" dirty="0">
                <a:solidFill>
                  <a:srgbClr val="800080"/>
                </a:solidFill>
                <a:latin typeface="Courier New" panose="02070309020205020404" pitchFamily="49" charset="0"/>
              </a:rPr>
              <a:t>  </a:t>
            </a:r>
            <a:endParaRPr lang="en-US" altLang="en-US" dirty="0"/>
          </a:p>
        </p:txBody>
      </p:sp>
      <p:sp>
        <p:nvSpPr>
          <p:cNvPr id="11" name="Text Box 5"/>
          <p:cNvSpPr txBox="1">
            <a:spLocks noChangeArrowheads="1"/>
          </p:cNvSpPr>
          <p:nvPr/>
        </p:nvSpPr>
        <p:spPr bwMode="auto">
          <a:xfrm>
            <a:off x="1557863" y="4699992"/>
            <a:ext cx="1676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2400" dirty="0">
                <a:solidFill>
                  <a:srgbClr val="CC0000"/>
                </a:solidFill>
                <a:latin typeface="Times New Roman" panose="02020603050405020304" pitchFamily="18" charset="0"/>
                <a:cs typeface="Times New Roman" panose="02020603050405020304" pitchFamily="18" charset="0"/>
              </a:rPr>
              <a:t>ARRAY</a:t>
            </a:r>
          </a:p>
        </p:txBody>
      </p:sp>
      <p:sp>
        <p:nvSpPr>
          <p:cNvPr id="12" name="Text Box 6"/>
          <p:cNvSpPr txBox="1">
            <a:spLocks noChangeArrowheads="1"/>
          </p:cNvSpPr>
          <p:nvPr/>
        </p:nvSpPr>
        <p:spPr bwMode="auto">
          <a:xfrm>
            <a:off x="5334000" y="4699992"/>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2400" dirty="0">
                <a:solidFill>
                  <a:srgbClr val="CC0000"/>
                </a:solidFill>
                <a:latin typeface="Times New Roman" panose="02020603050405020304" pitchFamily="18" charset="0"/>
                <a:cs typeface="Times New Roman" panose="02020603050405020304" pitchFamily="18" charset="0"/>
              </a:rPr>
              <a:t>LINKED LIST</a:t>
            </a:r>
          </a:p>
        </p:txBody>
      </p:sp>
    </p:spTree>
    <p:extLst>
      <p:ext uri="{BB962C8B-B14F-4D97-AF65-F5344CB8AC3E}">
        <p14:creationId xmlns:p14="http://schemas.microsoft.com/office/powerpoint/2010/main" val="28176113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12968" cy="1143000"/>
          </a:xfrm>
        </p:spPr>
        <p:txBody>
          <a:bodyPr>
            <a:normAutofit/>
          </a:bodyPr>
          <a:lstStyle/>
          <a:p>
            <a:pPr marL="0" indent="0" algn="l">
              <a:buNone/>
            </a:pPr>
            <a:r>
              <a:rPr lang="en-US" sz="4000" dirty="0">
                <a:solidFill>
                  <a:srgbClr val="7030A0"/>
                </a:solidFill>
                <a:latin typeface="Times New Roman" pitchFamily="18" charset="0"/>
                <a:cs typeface="Times New Roman" pitchFamily="18" charset="0"/>
              </a:rPr>
              <a:t>Stack Creation</a:t>
            </a:r>
            <a:endParaRPr lang="en-IN" sz="4000" dirty="0">
              <a:solidFill>
                <a:srgbClr val="7030A0"/>
              </a:solidFill>
              <a:latin typeface="Courier New" panose="02070309020205020404" pitchFamily="49" charset="0"/>
              <a:cs typeface="Courier New" panose="02070309020205020404" pitchFamily="49" charset="0"/>
            </a:endParaRP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17</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#00: © DSamanta</a:t>
            </a:r>
            <a:endParaRPr lang="en-IN" dirty="0">
              <a:solidFill>
                <a:prstClr val="black">
                  <a:lumMod val="50000"/>
                  <a:lumOff val="50000"/>
                </a:prstClr>
              </a:solidFill>
            </a:endParaRPr>
          </a:p>
        </p:txBody>
      </p:sp>
      <p:sp>
        <p:nvSpPr>
          <p:cNvPr id="7" name="Rounded Rectangle 6"/>
          <p:cNvSpPr/>
          <p:nvPr/>
        </p:nvSpPr>
        <p:spPr>
          <a:xfrm>
            <a:off x="483649" y="1327944"/>
            <a:ext cx="3936615" cy="3249488"/>
          </a:xfrm>
          <a:prstGeom prst="roundRect">
            <a:avLst>
              <a:gd name="adj" fmla="val 2871"/>
            </a:avLst>
          </a:prstGeom>
          <a:solidFill>
            <a:srgbClr val="ECEFF8"/>
          </a:solidFill>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pPr>
              <a:lnSpc>
                <a:spcPct val="80000"/>
              </a:lnSpc>
            </a:pPr>
            <a:r>
              <a:rPr lang="en-IN" altLang="en-US" dirty="0">
                <a:solidFill>
                  <a:srgbClr val="800080"/>
                </a:solidFill>
                <a:latin typeface="Courier New" panose="02070309020205020404" pitchFamily="49" charset="0"/>
              </a:rPr>
              <a:t>void create (stack *s)</a:t>
            </a:r>
          </a:p>
          <a:p>
            <a:pPr>
              <a:lnSpc>
                <a:spcPct val="80000"/>
              </a:lnSpc>
            </a:pPr>
            <a:r>
              <a:rPr lang="en-IN" altLang="en-US" dirty="0">
                <a:solidFill>
                  <a:srgbClr val="800080"/>
                </a:solidFill>
                <a:latin typeface="Courier New" panose="02070309020205020404" pitchFamily="49" charset="0"/>
              </a:rPr>
              <a:t>{</a:t>
            </a:r>
          </a:p>
          <a:p>
            <a:pPr>
              <a:lnSpc>
                <a:spcPct val="80000"/>
              </a:lnSpc>
            </a:pPr>
            <a:r>
              <a:rPr lang="en-IN" altLang="en-US" dirty="0">
                <a:solidFill>
                  <a:srgbClr val="800080"/>
                </a:solidFill>
                <a:latin typeface="Courier New" panose="02070309020205020404" pitchFamily="49" charset="0"/>
              </a:rPr>
              <a:t>   s-&gt;top = -1;       </a:t>
            </a:r>
          </a:p>
          <a:p>
            <a:pPr>
              <a:lnSpc>
                <a:spcPct val="80000"/>
              </a:lnSpc>
            </a:pPr>
            <a:r>
              <a:rPr lang="en-IN" altLang="en-US" dirty="0">
                <a:solidFill>
                  <a:srgbClr val="800080"/>
                </a:solidFill>
                <a:latin typeface="Courier New" panose="02070309020205020404" pitchFamily="49" charset="0"/>
              </a:rPr>
              <a:t>       </a:t>
            </a:r>
          </a:p>
          <a:p>
            <a:pPr>
              <a:lnSpc>
                <a:spcPct val="80000"/>
              </a:lnSpc>
            </a:pPr>
            <a:r>
              <a:rPr lang="en-IN" altLang="en-US" dirty="0">
                <a:solidFill>
                  <a:srgbClr val="800080"/>
                </a:solidFill>
                <a:latin typeface="Courier New" panose="02070309020205020404" pitchFamily="49" charset="0"/>
              </a:rPr>
              <a:t>   /* s-&gt;top points to  </a:t>
            </a:r>
          </a:p>
          <a:p>
            <a:pPr>
              <a:lnSpc>
                <a:spcPct val="80000"/>
              </a:lnSpc>
            </a:pPr>
            <a:r>
              <a:rPr lang="en-IN" altLang="en-US" dirty="0">
                <a:solidFill>
                  <a:srgbClr val="800080"/>
                </a:solidFill>
                <a:latin typeface="Courier New" panose="02070309020205020404" pitchFamily="49" charset="0"/>
              </a:rPr>
              <a:t>      last element </a:t>
            </a:r>
          </a:p>
          <a:p>
            <a:pPr>
              <a:lnSpc>
                <a:spcPct val="80000"/>
              </a:lnSpc>
            </a:pPr>
            <a:r>
              <a:rPr lang="en-IN" altLang="en-US" dirty="0">
                <a:solidFill>
                  <a:srgbClr val="800080"/>
                </a:solidFill>
                <a:latin typeface="Courier New" panose="02070309020205020404" pitchFamily="49" charset="0"/>
              </a:rPr>
              <a:t>      pushed in;  </a:t>
            </a:r>
          </a:p>
          <a:p>
            <a:pPr>
              <a:lnSpc>
                <a:spcPct val="80000"/>
              </a:lnSpc>
            </a:pPr>
            <a:r>
              <a:rPr lang="en-IN" altLang="en-US" dirty="0">
                <a:solidFill>
                  <a:srgbClr val="800080"/>
                </a:solidFill>
                <a:latin typeface="Courier New" panose="02070309020205020404" pitchFamily="49" charset="0"/>
              </a:rPr>
              <a:t>      initially -1 */</a:t>
            </a:r>
          </a:p>
          <a:p>
            <a:pPr>
              <a:lnSpc>
                <a:spcPct val="80000"/>
              </a:lnSpc>
            </a:pPr>
            <a:r>
              <a:rPr lang="en-IN" altLang="en-US" dirty="0">
                <a:solidFill>
                  <a:srgbClr val="800080"/>
                </a:solidFill>
                <a:latin typeface="Courier New" panose="02070309020205020404" pitchFamily="49" charset="0"/>
              </a:rPr>
              <a:t>}</a:t>
            </a:r>
          </a:p>
        </p:txBody>
      </p:sp>
      <p:sp>
        <p:nvSpPr>
          <p:cNvPr id="10" name="Rounded Rectangle 9"/>
          <p:cNvSpPr/>
          <p:nvPr/>
        </p:nvSpPr>
        <p:spPr>
          <a:xfrm>
            <a:off x="4724400" y="1327944"/>
            <a:ext cx="3936615" cy="3249488"/>
          </a:xfrm>
          <a:prstGeom prst="roundRect">
            <a:avLst>
              <a:gd name="adj" fmla="val 2871"/>
            </a:avLst>
          </a:prstGeom>
          <a:solidFill>
            <a:srgbClr val="ECEFF8"/>
          </a:solidFill>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pPr>
              <a:lnSpc>
                <a:spcPct val="80000"/>
              </a:lnSpc>
            </a:pPr>
            <a:r>
              <a:rPr lang="en-IN" altLang="en-US" dirty="0">
                <a:solidFill>
                  <a:srgbClr val="800080"/>
                </a:solidFill>
                <a:latin typeface="Courier New" panose="02070309020205020404" pitchFamily="49" charset="0"/>
              </a:rPr>
              <a:t>void create (stack **top)</a:t>
            </a:r>
          </a:p>
          <a:p>
            <a:pPr>
              <a:lnSpc>
                <a:spcPct val="80000"/>
              </a:lnSpc>
            </a:pPr>
            <a:r>
              <a:rPr lang="en-IN" altLang="en-US" dirty="0">
                <a:solidFill>
                  <a:srgbClr val="800080"/>
                </a:solidFill>
                <a:latin typeface="Courier New" panose="02070309020205020404" pitchFamily="49" charset="0"/>
              </a:rPr>
              <a:t>{</a:t>
            </a:r>
          </a:p>
          <a:p>
            <a:pPr>
              <a:lnSpc>
                <a:spcPct val="80000"/>
              </a:lnSpc>
            </a:pPr>
            <a:r>
              <a:rPr lang="en-IN" altLang="en-US" dirty="0">
                <a:solidFill>
                  <a:srgbClr val="800080"/>
                </a:solidFill>
                <a:latin typeface="Courier New" panose="02070309020205020404" pitchFamily="49" charset="0"/>
              </a:rPr>
              <a:t>   *top = NULL;</a:t>
            </a:r>
          </a:p>
          <a:p>
            <a:pPr>
              <a:lnSpc>
                <a:spcPct val="80000"/>
              </a:lnSpc>
            </a:pPr>
            <a:endParaRPr lang="en-IN" altLang="en-US" dirty="0">
              <a:solidFill>
                <a:srgbClr val="800080"/>
              </a:solidFill>
              <a:latin typeface="Courier New" panose="02070309020205020404" pitchFamily="49" charset="0"/>
            </a:endParaRPr>
          </a:p>
          <a:p>
            <a:pPr>
              <a:lnSpc>
                <a:spcPct val="80000"/>
              </a:lnSpc>
            </a:pPr>
            <a:r>
              <a:rPr lang="en-IN" altLang="en-US" dirty="0">
                <a:solidFill>
                  <a:srgbClr val="800080"/>
                </a:solidFill>
                <a:latin typeface="Courier New" panose="02070309020205020404" pitchFamily="49" charset="0"/>
              </a:rPr>
              <a:t>   /* top points to NULL,</a:t>
            </a:r>
          </a:p>
          <a:p>
            <a:pPr>
              <a:lnSpc>
                <a:spcPct val="80000"/>
              </a:lnSpc>
            </a:pPr>
            <a:r>
              <a:rPr lang="en-IN" altLang="en-US" dirty="0">
                <a:solidFill>
                  <a:srgbClr val="800080"/>
                </a:solidFill>
                <a:latin typeface="Courier New" panose="02070309020205020404" pitchFamily="49" charset="0"/>
              </a:rPr>
              <a:t>      indicating empty</a:t>
            </a:r>
          </a:p>
          <a:p>
            <a:pPr>
              <a:lnSpc>
                <a:spcPct val="80000"/>
              </a:lnSpc>
            </a:pPr>
            <a:r>
              <a:rPr lang="en-IN" altLang="en-US" dirty="0">
                <a:solidFill>
                  <a:srgbClr val="800080"/>
                </a:solidFill>
                <a:latin typeface="Courier New" panose="02070309020205020404" pitchFamily="49" charset="0"/>
              </a:rPr>
              <a:t>      stack            */</a:t>
            </a:r>
          </a:p>
          <a:p>
            <a:pPr>
              <a:lnSpc>
                <a:spcPct val="80000"/>
              </a:lnSpc>
            </a:pPr>
            <a:r>
              <a:rPr lang="en-IN" altLang="en-US" dirty="0">
                <a:solidFill>
                  <a:srgbClr val="800080"/>
                </a:solidFill>
                <a:latin typeface="Courier New" panose="02070309020205020404" pitchFamily="49" charset="0"/>
              </a:rPr>
              <a:t>}</a:t>
            </a:r>
          </a:p>
        </p:txBody>
      </p:sp>
      <p:sp>
        <p:nvSpPr>
          <p:cNvPr id="11" name="Text Box 5"/>
          <p:cNvSpPr txBox="1">
            <a:spLocks noChangeArrowheads="1"/>
          </p:cNvSpPr>
          <p:nvPr/>
        </p:nvSpPr>
        <p:spPr bwMode="auto">
          <a:xfrm>
            <a:off x="1557863" y="4699992"/>
            <a:ext cx="1676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2400" dirty="0">
                <a:solidFill>
                  <a:srgbClr val="CC0000"/>
                </a:solidFill>
                <a:latin typeface="Times New Roman" panose="02020603050405020304" pitchFamily="18" charset="0"/>
                <a:cs typeface="Times New Roman" panose="02020603050405020304" pitchFamily="18" charset="0"/>
              </a:rPr>
              <a:t>ARRAY</a:t>
            </a:r>
          </a:p>
        </p:txBody>
      </p:sp>
      <p:sp>
        <p:nvSpPr>
          <p:cNvPr id="12" name="Text Box 6"/>
          <p:cNvSpPr txBox="1">
            <a:spLocks noChangeArrowheads="1"/>
          </p:cNvSpPr>
          <p:nvPr/>
        </p:nvSpPr>
        <p:spPr bwMode="auto">
          <a:xfrm>
            <a:off x="5334000" y="4699992"/>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2400" dirty="0">
                <a:solidFill>
                  <a:srgbClr val="CC0000"/>
                </a:solidFill>
                <a:latin typeface="Times New Roman" panose="02020603050405020304" pitchFamily="18" charset="0"/>
                <a:cs typeface="Times New Roman" panose="02020603050405020304" pitchFamily="18" charset="0"/>
              </a:rPr>
              <a:t>LINKED LIST</a:t>
            </a:r>
          </a:p>
        </p:txBody>
      </p:sp>
    </p:spTree>
    <p:extLst>
      <p:ext uri="{BB962C8B-B14F-4D97-AF65-F5344CB8AC3E}">
        <p14:creationId xmlns:p14="http://schemas.microsoft.com/office/powerpoint/2010/main" val="26328691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12968" cy="1143000"/>
          </a:xfrm>
        </p:spPr>
        <p:txBody>
          <a:bodyPr>
            <a:normAutofit/>
          </a:bodyPr>
          <a:lstStyle/>
          <a:p>
            <a:pPr marL="0" indent="0" algn="l">
              <a:buNone/>
            </a:pPr>
            <a:r>
              <a:rPr lang="en-IN" sz="4000" dirty="0">
                <a:solidFill>
                  <a:srgbClr val="7030A0"/>
                </a:solidFill>
                <a:latin typeface="Times New Roman" pitchFamily="18" charset="0"/>
                <a:cs typeface="Times New Roman" pitchFamily="18" charset="0"/>
              </a:rPr>
              <a:t>Pushing an </a:t>
            </a:r>
            <a:r>
              <a:rPr lang="en-IN" sz="4000" dirty="0" smtClean="0">
                <a:solidFill>
                  <a:srgbClr val="7030A0"/>
                </a:solidFill>
                <a:latin typeface="Times New Roman" pitchFamily="18" charset="0"/>
                <a:cs typeface="Times New Roman" pitchFamily="18" charset="0"/>
              </a:rPr>
              <a:t>element into stack</a:t>
            </a:r>
            <a:endParaRPr lang="en-IN" sz="4000" dirty="0">
              <a:solidFill>
                <a:srgbClr val="7030A0"/>
              </a:solidFill>
              <a:latin typeface="Courier New" panose="02070309020205020404" pitchFamily="49" charset="0"/>
              <a:cs typeface="Courier New" panose="02070309020205020404" pitchFamily="49" charset="0"/>
            </a:endParaRP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18</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#00: © DSamanta</a:t>
            </a:r>
            <a:endParaRPr lang="en-IN" dirty="0">
              <a:solidFill>
                <a:prstClr val="black">
                  <a:lumMod val="50000"/>
                  <a:lumOff val="50000"/>
                </a:prstClr>
              </a:solidFill>
            </a:endParaRPr>
          </a:p>
        </p:txBody>
      </p:sp>
      <p:sp>
        <p:nvSpPr>
          <p:cNvPr id="7" name="Rounded Rectangle 6"/>
          <p:cNvSpPr/>
          <p:nvPr/>
        </p:nvSpPr>
        <p:spPr>
          <a:xfrm>
            <a:off x="0" y="1468264"/>
            <a:ext cx="3888432" cy="4037880"/>
          </a:xfrm>
          <a:prstGeom prst="roundRect">
            <a:avLst>
              <a:gd name="adj" fmla="val 2871"/>
            </a:avLst>
          </a:prstGeom>
          <a:solidFill>
            <a:srgbClr val="ECEFF8"/>
          </a:solidFill>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pPr>
              <a:spcBef>
                <a:spcPct val="5000"/>
              </a:spcBef>
            </a:pPr>
            <a:r>
              <a:rPr lang="en-US" altLang="en-US" sz="1400" dirty="0">
                <a:solidFill>
                  <a:srgbClr val="800080"/>
                </a:solidFill>
                <a:latin typeface="Courier New" panose="02070309020205020404" pitchFamily="49" charset="0"/>
              </a:rPr>
              <a:t>void push (stack *s, </a:t>
            </a:r>
            <a:r>
              <a:rPr lang="en-US" altLang="en-US" sz="1400" dirty="0" err="1">
                <a:solidFill>
                  <a:srgbClr val="800080"/>
                </a:solidFill>
                <a:latin typeface="Courier New" panose="02070309020205020404" pitchFamily="49" charset="0"/>
              </a:rPr>
              <a:t>int</a:t>
            </a:r>
            <a:r>
              <a:rPr lang="en-US" altLang="en-US" sz="1400" dirty="0">
                <a:solidFill>
                  <a:srgbClr val="800080"/>
                </a:solidFill>
                <a:latin typeface="Courier New" panose="02070309020205020404" pitchFamily="49" charset="0"/>
              </a:rPr>
              <a:t> element)</a:t>
            </a:r>
          </a:p>
          <a:p>
            <a:pPr>
              <a:spcBef>
                <a:spcPct val="5000"/>
              </a:spcBef>
            </a:pPr>
            <a:r>
              <a:rPr lang="en-US" altLang="en-US" sz="1400" dirty="0">
                <a:solidFill>
                  <a:srgbClr val="800080"/>
                </a:solidFill>
                <a:latin typeface="Courier New" panose="02070309020205020404" pitchFamily="49" charset="0"/>
              </a:rPr>
              <a:t>  {</a:t>
            </a:r>
          </a:p>
          <a:p>
            <a:pPr>
              <a:spcBef>
                <a:spcPct val="5000"/>
              </a:spcBef>
            </a:pPr>
            <a:r>
              <a:rPr lang="en-US" altLang="en-US" sz="1400" dirty="0">
                <a:solidFill>
                  <a:srgbClr val="800080"/>
                </a:solidFill>
                <a:latin typeface="Courier New" panose="02070309020205020404" pitchFamily="49" charset="0"/>
              </a:rPr>
              <a:t>   </a:t>
            </a:r>
            <a:r>
              <a:rPr lang="en-US" altLang="en-US" sz="1400" dirty="0" smtClean="0">
                <a:solidFill>
                  <a:srgbClr val="800080"/>
                </a:solidFill>
                <a:latin typeface="Courier New" panose="02070309020205020404" pitchFamily="49" charset="0"/>
              </a:rPr>
              <a:t>if </a:t>
            </a:r>
            <a:r>
              <a:rPr lang="en-US" altLang="en-US" sz="1400" dirty="0">
                <a:solidFill>
                  <a:srgbClr val="800080"/>
                </a:solidFill>
                <a:latin typeface="Courier New" panose="02070309020205020404" pitchFamily="49" charset="0"/>
              </a:rPr>
              <a:t>(s-&gt;top == (MAXSIZE-1))</a:t>
            </a:r>
          </a:p>
          <a:p>
            <a:pPr>
              <a:spcBef>
                <a:spcPct val="5000"/>
              </a:spcBef>
            </a:pPr>
            <a:r>
              <a:rPr lang="en-US" altLang="en-US" sz="1400" dirty="0">
                <a:solidFill>
                  <a:srgbClr val="800080"/>
                </a:solidFill>
                <a:latin typeface="Courier New" panose="02070309020205020404" pitchFamily="49" charset="0"/>
              </a:rPr>
              <a:t>   </a:t>
            </a:r>
            <a:r>
              <a:rPr lang="en-US" altLang="en-US" sz="1400" dirty="0" smtClean="0">
                <a:solidFill>
                  <a:srgbClr val="800080"/>
                </a:solidFill>
                <a:latin typeface="Courier New" panose="02070309020205020404" pitchFamily="49" charset="0"/>
              </a:rPr>
              <a:t>{</a:t>
            </a:r>
            <a:endParaRPr lang="en-US" altLang="en-US" sz="1400" dirty="0">
              <a:solidFill>
                <a:srgbClr val="800080"/>
              </a:solidFill>
              <a:latin typeface="Courier New" panose="02070309020205020404" pitchFamily="49" charset="0"/>
            </a:endParaRPr>
          </a:p>
          <a:p>
            <a:pPr>
              <a:spcBef>
                <a:spcPct val="5000"/>
              </a:spcBef>
            </a:pPr>
            <a:r>
              <a:rPr lang="en-US" altLang="en-US" sz="1400" dirty="0">
                <a:solidFill>
                  <a:srgbClr val="800080"/>
                </a:solidFill>
                <a:latin typeface="Courier New" panose="02070309020205020404" pitchFamily="49" charset="0"/>
              </a:rPr>
              <a:t>     </a:t>
            </a:r>
            <a:r>
              <a:rPr lang="en-US" altLang="en-US" sz="1400" dirty="0" err="1" smtClean="0">
                <a:solidFill>
                  <a:srgbClr val="800080"/>
                </a:solidFill>
                <a:latin typeface="Courier New" panose="02070309020205020404" pitchFamily="49" charset="0"/>
              </a:rPr>
              <a:t>printf</a:t>
            </a:r>
            <a:r>
              <a:rPr lang="en-US" altLang="en-US" sz="1400" dirty="0" smtClean="0">
                <a:solidFill>
                  <a:srgbClr val="800080"/>
                </a:solidFill>
                <a:latin typeface="Courier New" panose="02070309020205020404" pitchFamily="49" charset="0"/>
              </a:rPr>
              <a:t> </a:t>
            </a:r>
            <a:r>
              <a:rPr lang="en-US" altLang="en-US" sz="1400" dirty="0">
                <a:solidFill>
                  <a:srgbClr val="800080"/>
                </a:solidFill>
                <a:latin typeface="Courier New" panose="02070309020205020404" pitchFamily="49" charset="0"/>
              </a:rPr>
              <a:t>(“\n Stack overflow”);</a:t>
            </a:r>
          </a:p>
          <a:p>
            <a:pPr>
              <a:spcBef>
                <a:spcPct val="5000"/>
              </a:spcBef>
            </a:pPr>
            <a:r>
              <a:rPr lang="en-US" altLang="en-US" sz="1400" dirty="0">
                <a:solidFill>
                  <a:srgbClr val="800080"/>
                </a:solidFill>
                <a:latin typeface="Courier New" panose="02070309020205020404" pitchFamily="49" charset="0"/>
              </a:rPr>
              <a:t>         exit(-1);</a:t>
            </a:r>
          </a:p>
          <a:p>
            <a:pPr>
              <a:spcBef>
                <a:spcPct val="5000"/>
              </a:spcBef>
            </a:pPr>
            <a:r>
              <a:rPr lang="en-US" altLang="en-US" sz="1400" dirty="0">
                <a:solidFill>
                  <a:srgbClr val="800080"/>
                </a:solidFill>
                <a:latin typeface="Courier New" panose="02070309020205020404" pitchFamily="49" charset="0"/>
              </a:rPr>
              <a:t>     }</a:t>
            </a:r>
          </a:p>
          <a:p>
            <a:pPr>
              <a:spcBef>
                <a:spcPct val="5000"/>
              </a:spcBef>
            </a:pPr>
            <a:r>
              <a:rPr lang="en-US" altLang="en-US" sz="1400" dirty="0">
                <a:solidFill>
                  <a:srgbClr val="800080"/>
                </a:solidFill>
                <a:latin typeface="Courier New" panose="02070309020205020404" pitchFamily="49" charset="0"/>
              </a:rPr>
              <a:t>     else</a:t>
            </a:r>
          </a:p>
          <a:p>
            <a:pPr>
              <a:spcBef>
                <a:spcPct val="5000"/>
              </a:spcBef>
            </a:pPr>
            <a:r>
              <a:rPr lang="en-US" altLang="en-US" sz="1400" dirty="0">
                <a:solidFill>
                  <a:srgbClr val="800080"/>
                </a:solidFill>
                <a:latin typeface="Courier New" panose="02070309020205020404" pitchFamily="49" charset="0"/>
              </a:rPr>
              <a:t>     {</a:t>
            </a:r>
          </a:p>
          <a:p>
            <a:pPr>
              <a:spcBef>
                <a:spcPct val="5000"/>
              </a:spcBef>
            </a:pPr>
            <a:r>
              <a:rPr lang="en-US" altLang="en-US" sz="1400" dirty="0">
                <a:solidFill>
                  <a:srgbClr val="800080"/>
                </a:solidFill>
                <a:latin typeface="Courier New" panose="02070309020205020404" pitchFamily="49" charset="0"/>
              </a:rPr>
              <a:t>         s-&gt;</a:t>
            </a:r>
            <a:r>
              <a:rPr lang="en-US" altLang="en-US" sz="1400" dirty="0" smtClean="0">
                <a:solidFill>
                  <a:srgbClr val="800080"/>
                </a:solidFill>
                <a:latin typeface="Courier New" panose="02070309020205020404" pitchFamily="49" charset="0"/>
              </a:rPr>
              <a:t>top++;</a:t>
            </a:r>
            <a:endParaRPr lang="en-US" altLang="en-US" sz="1400" dirty="0">
              <a:solidFill>
                <a:srgbClr val="800080"/>
              </a:solidFill>
              <a:latin typeface="Courier New" panose="02070309020205020404" pitchFamily="49" charset="0"/>
            </a:endParaRPr>
          </a:p>
          <a:p>
            <a:pPr>
              <a:spcBef>
                <a:spcPct val="5000"/>
              </a:spcBef>
            </a:pPr>
            <a:r>
              <a:rPr lang="en-US" altLang="en-US" sz="1400" dirty="0">
                <a:solidFill>
                  <a:srgbClr val="800080"/>
                </a:solidFill>
                <a:latin typeface="Courier New" panose="02070309020205020404" pitchFamily="49" charset="0"/>
              </a:rPr>
              <a:t>         s-&gt;</a:t>
            </a:r>
            <a:r>
              <a:rPr lang="en-US" altLang="en-US" sz="1400" dirty="0" err="1">
                <a:solidFill>
                  <a:srgbClr val="800080"/>
                </a:solidFill>
                <a:latin typeface="Courier New" panose="02070309020205020404" pitchFamily="49" charset="0"/>
              </a:rPr>
              <a:t>st</a:t>
            </a:r>
            <a:r>
              <a:rPr lang="en-US" altLang="en-US" sz="1400" dirty="0">
                <a:solidFill>
                  <a:srgbClr val="800080"/>
                </a:solidFill>
                <a:latin typeface="Courier New" panose="02070309020205020404" pitchFamily="49" charset="0"/>
              </a:rPr>
              <a:t>[s-&gt;top] = element;</a:t>
            </a:r>
          </a:p>
          <a:p>
            <a:pPr>
              <a:spcBef>
                <a:spcPct val="5000"/>
              </a:spcBef>
            </a:pPr>
            <a:r>
              <a:rPr lang="en-US" altLang="en-US" sz="1400" dirty="0">
                <a:solidFill>
                  <a:srgbClr val="800080"/>
                </a:solidFill>
                <a:latin typeface="Courier New" panose="02070309020205020404" pitchFamily="49" charset="0"/>
              </a:rPr>
              <a:t>     }</a:t>
            </a:r>
          </a:p>
          <a:p>
            <a:pPr>
              <a:spcBef>
                <a:spcPct val="5000"/>
              </a:spcBef>
            </a:pPr>
            <a:r>
              <a:rPr lang="en-US" altLang="en-US" sz="1400" dirty="0">
                <a:solidFill>
                  <a:srgbClr val="800080"/>
                </a:solidFill>
                <a:latin typeface="Courier New" panose="02070309020205020404" pitchFamily="49" charset="0"/>
              </a:rPr>
              <a:t>  }</a:t>
            </a:r>
            <a:endParaRPr lang="en-US" altLang="en-US" sz="1400" dirty="0"/>
          </a:p>
        </p:txBody>
      </p:sp>
      <p:sp>
        <p:nvSpPr>
          <p:cNvPr id="11" name="Text Box 5"/>
          <p:cNvSpPr txBox="1">
            <a:spLocks noChangeArrowheads="1"/>
          </p:cNvSpPr>
          <p:nvPr/>
        </p:nvSpPr>
        <p:spPr bwMode="auto">
          <a:xfrm>
            <a:off x="1607624" y="5506144"/>
            <a:ext cx="1676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2400" dirty="0">
                <a:solidFill>
                  <a:srgbClr val="CC0000"/>
                </a:solidFill>
                <a:latin typeface="Times New Roman" panose="02020603050405020304" pitchFamily="18" charset="0"/>
                <a:cs typeface="Times New Roman" panose="02020603050405020304" pitchFamily="18" charset="0"/>
              </a:rPr>
              <a:t>ARRAY</a:t>
            </a:r>
          </a:p>
        </p:txBody>
      </p:sp>
      <p:sp>
        <p:nvSpPr>
          <p:cNvPr id="13" name="Rounded Rectangle 12"/>
          <p:cNvSpPr/>
          <p:nvPr/>
        </p:nvSpPr>
        <p:spPr>
          <a:xfrm>
            <a:off x="4261108" y="1399952"/>
            <a:ext cx="4775388" cy="4037880"/>
          </a:xfrm>
          <a:prstGeom prst="roundRect">
            <a:avLst>
              <a:gd name="adj" fmla="val 2871"/>
            </a:avLst>
          </a:prstGeom>
          <a:solidFill>
            <a:srgbClr val="ECEFF8"/>
          </a:solidFill>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pPr>
              <a:lnSpc>
                <a:spcPct val="90000"/>
              </a:lnSpc>
              <a:spcBef>
                <a:spcPct val="5000"/>
              </a:spcBef>
            </a:pPr>
            <a:r>
              <a:rPr lang="en-US" altLang="en-US" sz="1400" dirty="0">
                <a:solidFill>
                  <a:srgbClr val="800080"/>
                </a:solidFill>
                <a:latin typeface="Courier New" panose="02070309020205020404" pitchFamily="49" charset="0"/>
              </a:rPr>
              <a:t>void push (stack **top, </a:t>
            </a:r>
            <a:r>
              <a:rPr lang="en-US" altLang="en-US" sz="1400" dirty="0" err="1">
                <a:solidFill>
                  <a:srgbClr val="800080"/>
                </a:solidFill>
                <a:latin typeface="Courier New" panose="02070309020205020404" pitchFamily="49" charset="0"/>
              </a:rPr>
              <a:t>int</a:t>
            </a:r>
            <a:r>
              <a:rPr lang="en-US" altLang="en-US" sz="1400" dirty="0">
                <a:solidFill>
                  <a:srgbClr val="800080"/>
                </a:solidFill>
                <a:latin typeface="Courier New" panose="02070309020205020404" pitchFamily="49" charset="0"/>
              </a:rPr>
              <a:t> element)</a:t>
            </a:r>
          </a:p>
          <a:p>
            <a:pPr>
              <a:lnSpc>
                <a:spcPct val="90000"/>
              </a:lnSpc>
              <a:spcBef>
                <a:spcPct val="5000"/>
              </a:spcBef>
            </a:pPr>
            <a:r>
              <a:rPr lang="en-US" altLang="en-US" sz="1400" dirty="0">
                <a:solidFill>
                  <a:srgbClr val="800080"/>
                </a:solidFill>
                <a:latin typeface="Courier New" panose="02070309020205020404" pitchFamily="49" charset="0"/>
              </a:rPr>
              <a:t>{</a:t>
            </a:r>
          </a:p>
          <a:p>
            <a:pPr>
              <a:lnSpc>
                <a:spcPct val="90000"/>
              </a:lnSpc>
              <a:spcBef>
                <a:spcPct val="5000"/>
              </a:spcBef>
            </a:pPr>
            <a:r>
              <a:rPr lang="en-US" altLang="en-US" sz="1400" dirty="0">
                <a:solidFill>
                  <a:srgbClr val="800080"/>
                </a:solidFill>
                <a:latin typeface="Courier New" panose="02070309020205020404" pitchFamily="49" charset="0"/>
              </a:rPr>
              <a:t>    stack *new;</a:t>
            </a:r>
          </a:p>
          <a:p>
            <a:pPr>
              <a:lnSpc>
                <a:spcPct val="90000"/>
              </a:lnSpc>
              <a:spcBef>
                <a:spcPct val="5000"/>
              </a:spcBef>
            </a:pPr>
            <a:endParaRPr lang="en-US" altLang="en-US" sz="800" dirty="0">
              <a:solidFill>
                <a:srgbClr val="800080"/>
              </a:solidFill>
              <a:latin typeface="Courier New" panose="02070309020205020404" pitchFamily="49" charset="0"/>
            </a:endParaRPr>
          </a:p>
          <a:p>
            <a:pPr>
              <a:lnSpc>
                <a:spcPct val="90000"/>
              </a:lnSpc>
              <a:spcBef>
                <a:spcPct val="5000"/>
              </a:spcBef>
            </a:pPr>
            <a:r>
              <a:rPr lang="en-US" altLang="en-US" sz="1400" dirty="0">
                <a:solidFill>
                  <a:srgbClr val="800080"/>
                </a:solidFill>
                <a:latin typeface="Courier New" panose="02070309020205020404" pitchFamily="49" charset="0"/>
              </a:rPr>
              <a:t>    new = (stack </a:t>
            </a:r>
            <a:r>
              <a:rPr lang="en-US" altLang="en-US" sz="1400" dirty="0" smtClean="0">
                <a:solidFill>
                  <a:srgbClr val="800080"/>
                </a:solidFill>
                <a:latin typeface="Courier New" panose="02070309020205020404" pitchFamily="49" charset="0"/>
              </a:rPr>
              <a:t>*)</a:t>
            </a:r>
            <a:r>
              <a:rPr lang="en-US" altLang="en-US" sz="1400" dirty="0" err="1" smtClean="0">
                <a:solidFill>
                  <a:srgbClr val="800080"/>
                </a:solidFill>
                <a:latin typeface="Courier New" panose="02070309020205020404" pitchFamily="49" charset="0"/>
              </a:rPr>
              <a:t>malloc</a:t>
            </a:r>
            <a:r>
              <a:rPr lang="en-US" altLang="en-US" sz="1400" dirty="0" smtClean="0">
                <a:solidFill>
                  <a:srgbClr val="800080"/>
                </a:solidFill>
                <a:latin typeface="Courier New" panose="02070309020205020404" pitchFamily="49" charset="0"/>
              </a:rPr>
              <a:t> (</a:t>
            </a:r>
            <a:r>
              <a:rPr lang="en-US" altLang="en-US" sz="1400" dirty="0" err="1" smtClean="0">
                <a:solidFill>
                  <a:srgbClr val="800080"/>
                </a:solidFill>
                <a:latin typeface="Courier New" panose="02070309020205020404" pitchFamily="49" charset="0"/>
              </a:rPr>
              <a:t>sizeof</a:t>
            </a:r>
            <a:r>
              <a:rPr lang="en-US" altLang="en-US" sz="1400" dirty="0" smtClean="0">
                <a:solidFill>
                  <a:srgbClr val="800080"/>
                </a:solidFill>
                <a:latin typeface="Courier New" panose="02070309020205020404" pitchFamily="49" charset="0"/>
              </a:rPr>
              <a:t>(stack</a:t>
            </a:r>
            <a:r>
              <a:rPr lang="en-US" altLang="en-US" sz="1400" dirty="0">
                <a:solidFill>
                  <a:srgbClr val="800080"/>
                </a:solidFill>
                <a:latin typeface="Courier New" panose="02070309020205020404" pitchFamily="49" charset="0"/>
              </a:rPr>
              <a:t>));</a:t>
            </a:r>
          </a:p>
          <a:p>
            <a:pPr>
              <a:lnSpc>
                <a:spcPct val="90000"/>
              </a:lnSpc>
              <a:spcBef>
                <a:spcPct val="5000"/>
              </a:spcBef>
            </a:pPr>
            <a:r>
              <a:rPr lang="en-US" altLang="en-US" sz="1400" dirty="0">
                <a:solidFill>
                  <a:srgbClr val="800080"/>
                </a:solidFill>
                <a:latin typeface="Courier New" panose="02070309020205020404" pitchFamily="49" charset="0"/>
              </a:rPr>
              <a:t>    if (new == NULL)</a:t>
            </a:r>
          </a:p>
          <a:p>
            <a:pPr>
              <a:lnSpc>
                <a:spcPct val="90000"/>
              </a:lnSpc>
              <a:spcBef>
                <a:spcPct val="5000"/>
              </a:spcBef>
            </a:pPr>
            <a:r>
              <a:rPr lang="en-US" altLang="en-US" sz="1400" dirty="0">
                <a:solidFill>
                  <a:srgbClr val="800080"/>
                </a:solidFill>
                <a:latin typeface="Courier New" panose="02070309020205020404" pitchFamily="49" charset="0"/>
              </a:rPr>
              <a:t>    {</a:t>
            </a:r>
          </a:p>
          <a:p>
            <a:pPr>
              <a:lnSpc>
                <a:spcPct val="90000"/>
              </a:lnSpc>
              <a:spcBef>
                <a:spcPct val="5000"/>
              </a:spcBef>
            </a:pPr>
            <a:r>
              <a:rPr lang="en-US" altLang="en-US" sz="1400" dirty="0">
                <a:solidFill>
                  <a:srgbClr val="800080"/>
                </a:solidFill>
                <a:latin typeface="Courier New" panose="02070309020205020404" pitchFamily="49" charset="0"/>
              </a:rPr>
              <a:t>       </a:t>
            </a:r>
            <a:r>
              <a:rPr lang="en-US" altLang="en-US" sz="1400" dirty="0" err="1">
                <a:solidFill>
                  <a:srgbClr val="800080"/>
                </a:solidFill>
                <a:latin typeface="Courier New" panose="02070309020205020404" pitchFamily="49" charset="0"/>
              </a:rPr>
              <a:t>printf</a:t>
            </a:r>
            <a:r>
              <a:rPr lang="en-US" altLang="en-US" sz="1400" dirty="0">
                <a:solidFill>
                  <a:srgbClr val="800080"/>
                </a:solidFill>
                <a:latin typeface="Courier New" panose="02070309020205020404" pitchFamily="49" charset="0"/>
              </a:rPr>
              <a:t> (“\n Stack is full”);</a:t>
            </a:r>
          </a:p>
          <a:p>
            <a:pPr>
              <a:lnSpc>
                <a:spcPct val="90000"/>
              </a:lnSpc>
              <a:spcBef>
                <a:spcPct val="5000"/>
              </a:spcBef>
            </a:pPr>
            <a:r>
              <a:rPr lang="en-US" altLang="en-US" sz="1400" dirty="0">
                <a:solidFill>
                  <a:srgbClr val="800080"/>
                </a:solidFill>
                <a:latin typeface="Courier New" panose="02070309020205020404" pitchFamily="49" charset="0"/>
              </a:rPr>
              <a:t>       exit(-1);</a:t>
            </a:r>
          </a:p>
          <a:p>
            <a:pPr>
              <a:lnSpc>
                <a:spcPct val="90000"/>
              </a:lnSpc>
              <a:spcBef>
                <a:spcPct val="5000"/>
              </a:spcBef>
            </a:pPr>
            <a:r>
              <a:rPr lang="en-US" altLang="en-US" sz="1400" dirty="0">
                <a:solidFill>
                  <a:srgbClr val="800080"/>
                </a:solidFill>
                <a:latin typeface="Courier New" panose="02070309020205020404" pitchFamily="49" charset="0"/>
              </a:rPr>
              <a:t>    }</a:t>
            </a:r>
          </a:p>
          <a:p>
            <a:pPr>
              <a:lnSpc>
                <a:spcPct val="90000"/>
              </a:lnSpc>
              <a:spcBef>
                <a:spcPct val="5000"/>
              </a:spcBef>
            </a:pPr>
            <a:endParaRPr lang="en-US" altLang="en-US" sz="800" dirty="0">
              <a:solidFill>
                <a:srgbClr val="800080"/>
              </a:solidFill>
              <a:latin typeface="Courier New" panose="02070309020205020404" pitchFamily="49" charset="0"/>
            </a:endParaRPr>
          </a:p>
          <a:p>
            <a:pPr>
              <a:lnSpc>
                <a:spcPct val="90000"/>
              </a:lnSpc>
              <a:spcBef>
                <a:spcPct val="5000"/>
              </a:spcBef>
            </a:pPr>
            <a:r>
              <a:rPr lang="en-US" altLang="en-US" sz="1400" dirty="0">
                <a:solidFill>
                  <a:srgbClr val="800080"/>
                </a:solidFill>
                <a:latin typeface="Courier New" panose="02070309020205020404" pitchFamily="49" charset="0"/>
              </a:rPr>
              <a:t>    new-&gt;value = element; </a:t>
            </a:r>
          </a:p>
          <a:p>
            <a:pPr>
              <a:lnSpc>
                <a:spcPct val="90000"/>
              </a:lnSpc>
              <a:spcBef>
                <a:spcPct val="5000"/>
              </a:spcBef>
            </a:pPr>
            <a:r>
              <a:rPr lang="en-US" altLang="en-US" sz="1400" dirty="0">
                <a:solidFill>
                  <a:srgbClr val="800080"/>
                </a:solidFill>
                <a:latin typeface="Courier New" panose="02070309020205020404" pitchFamily="49" charset="0"/>
              </a:rPr>
              <a:t>    new-&gt;next = *top;</a:t>
            </a:r>
          </a:p>
          <a:p>
            <a:pPr>
              <a:lnSpc>
                <a:spcPct val="90000"/>
              </a:lnSpc>
              <a:spcBef>
                <a:spcPct val="5000"/>
              </a:spcBef>
            </a:pPr>
            <a:r>
              <a:rPr lang="en-US" altLang="en-US" sz="1400" dirty="0">
                <a:solidFill>
                  <a:srgbClr val="800080"/>
                </a:solidFill>
                <a:latin typeface="Courier New" panose="02070309020205020404" pitchFamily="49" charset="0"/>
              </a:rPr>
              <a:t>    *top = new;</a:t>
            </a:r>
          </a:p>
          <a:p>
            <a:pPr>
              <a:lnSpc>
                <a:spcPct val="90000"/>
              </a:lnSpc>
              <a:spcBef>
                <a:spcPct val="5000"/>
              </a:spcBef>
            </a:pPr>
            <a:r>
              <a:rPr lang="en-US" altLang="en-US" sz="1400" dirty="0">
                <a:solidFill>
                  <a:srgbClr val="800080"/>
                </a:solidFill>
                <a:latin typeface="Courier New" panose="02070309020205020404" pitchFamily="49" charset="0"/>
              </a:rPr>
              <a:t>} </a:t>
            </a:r>
          </a:p>
        </p:txBody>
      </p:sp>
      <p:sp>
        <p:nvSpPr>
          <p:cNvPr id="15" name="Text Box 5"/>
          <p:cNvSpPr txBox="1">
            <a:spLocks noChangeArrowheads="1"/>
          </p:cNvSpPr>
          <p:nvPr/>
        </p:nvSpPr>
        <p:spPr bwMode="auto">
          <a:xfrm>
            <a:off x="5638800" y="5506144"/>
            <a:ext cx="23175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2400" dirty="0" smtClean="0">
                <a:solidFill>
                  <a:srgbClr val="CC0000"/>
                </a:solidFill>
                <a:latin typeface="Times New Roman" panose="02020603050405020304" pitchFamily="18" charset="0"/>
                <a:cs typeface="Times New Roman" panose="02020603050405020304" pitchFamily="18" charset="0"/>
              </a:rPr>
              <a:t>LINKED LIST</a:t>
            </a:r>
            <a:endParaRPr lang="en-US" altLang="en-US" sz="2400" dirty="0">
              <a:solidFill>
                <a:srgbClr val="CC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2728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12968" cy="1143000"/>
          </a:xfrm>
        </p:spPr>
        <p:txBody>
          <a:bodyPr>
            <a:normAutofit/>
          </a:bodyPr>
          <a:lstStyle/>
          <a:p>
            <a:pPr marL="0" indent="0" algn="l">
              <a:buNone/>
            </a:pPr>
            <a:r>
              <a:rPr lang="en-IN" sz="4000" dirty="0" smtClean="0">
                <a:solidFill>
                  <a:srgbClr val="7030A0"/>
                </a:solidFill>
                <a:latin typeface="Times New Roman" pitchFamily="18" charset="0"/>
                <a:cs typeface="Times New Roman" pitchFamily="18" charset="0"/>
              </a:rPr>
              <a:t>Popping an element from stack</a:t>
            </a:r>
            <a:endParaRPr lang="en-IN" sz="4000" dirty="0">
              <a:solidFill>
                <a:srgbClr val="7030A0"/>
              </a:solidFill>
              <a:latin typeface="Courier New" panose="02070309020205020404" pitchFamily="49" charset="0"/>
              <a:cs typeface="Courier New" panose="02070309020205020404" pitchFamily="49" charset="0"/>
            </a:endParaRP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19</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#00: © DSamanta</a:t>
            </a:r>
            <a:endParaRPr lang="en-IN" dirty="0">
              <a:solidFill>
                <a:prstClr val="black">
                  <a:lumMod val="50000"/>
                  <a:lumOff val="50000"/>
                </a:prstClr>
              </a:solidFill>
            </a:endParaRPr>
          </a:p>
        </p:txBody>
      </p:sp>
      <p:sp>
        <p:nvSpPr>
          <p:cNvPr id="7" name="Rounded Rectangle 6"/>
          <p:cNvSpPr/>
          <p:nvPr/>
        </p:nvSpPr>
        <p:spPr>
          <a:xfrm>
            <a:off x="179512" y="1445816"/>
            <a:ext cx="4320479" cy="4037880"/>
          </a:xfrm>
          <a:prstGeom prst="roundRect">
            <a:avLst>
              <a:gd name="adj" fmla="val 2871"/>
            </a:avLst>
          </a:prstGeom>
          <a:solidFill>
            <a:srgbClr val="ECEFF8"/>
          </a:solidFill>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pPr>
              <a:spcBef>
                <a:spcPct val="5000"/>
              </a:spcBef>
            </a:pPr>
            <a:r>
              <a:rPr lang="en-US" altLang="en-US" sz="1400" dirty="0" err="1">
                <a:solidFill>
                  <a:srgbClr val="800080"/>
                </a:solidFill>
                <a:latin typeface="Courier New" panose="02070309020205020404" pitchFamily="49" charset="0"/>
              </a:rPr>
              <a:t>int</a:t>
            </a:r>
            <a:r>
              <a:rPr lang="en-US" altLang="en-US" sz="1400" dirty="0">
                <a:solidFill>
                  <a:srgbClr val="800080"/>
                </a:solidFill>
                <a:latin typeface="Courier New" panose="02070309020205020404" pitchFamily="49" charset="0"/>
              </a:rPr>
              <a:t> pop (stack *s)</a:t>
            </a:r>
          </a:p>
          <a:p>
            <a:pPr>
              <a:spcBef>
                <a:spcPct val="5000"/>
              </a:spcBef>
            </a:pPr>
            <a:r>
              <a:rPr lang="en-US" altLang="en-US" sz="1400" dirty="0">
                <a:solidFill>
                  <a:srgbClr val="800080"/>
                </a:solidFill>
                <a:latin typeface="Courier New" panose="02070309020205020404" pitchFamily="49" charset="0"/>
              </a:rPr>
              <a:t>  {</a:t>
            </a:r>
          </a:p>
          <a:p>
            <a:pPr>
              <a:spcBef>
                <a:spcPct val="5000"/>
              </a:spcBef>
            </a:pPr>
            <a:r>
              <a:rPr lang="en-US" altLang="en-US" sz="1400" dirty="0">
                <a:solidFill>
                  <a:srgbClr val="800080"/>
                </a:solidFill>
                <a:latin typeface="Courier New" panose="02070309020205020404" pitchFamily="49" charset="0"/>
              </a:rPr>
              <a:t>     if (s-&gt;top == -1)</a:t>
            </a:r>
          </a:p>
          <a:p>
            <a:pPr>
              <a:spcBef>
                <a:spcPct val="5000"/>
              </a:spcBef>
            </a:pPr>
            <a:r>
              <a:rPr lang="en-US" altLang="en-US" sz="1400" dirty="0">
                <a:solidFill>
                  <a:srgbClr val="800080"/>
                </a:solidFill>
                <a:latin typeface="Courier New" panose="02070309020205020404" pitchFamily="49" charset="0"/>
              </a:rPr>
              <a:t>     {</a:t>
            </a:r>
          </a:p>
          <a:p>
            <a:pPr>
              <a:spcBef>
                <a:spcPct val="5000"/>
              </a:spcBef>
            </a:pPr>
            <a:r>
              <a:rPr lang="en-US" altLang="en-US" sz="1400" dirty="0">
                <a:solidFill>
                  <a:srgbClr val="800080"/>
                </a:solidFill>
                <a:latin typeface="Courier New" panose="02070309020205020404" pitchFamily="49" charset="0"/>
              </a:rPr>
              <a:t>        </a:t>
            </a:r>
            <a:r>
              <a:rPr lang="en-US" altLang="en-US" sz="1400" dirty="0" err="1">
                <a:solidFill>
                  <a:srgbClr val="800080"/>
                </a:solidFill>
                <a:latin typeface="Courier New" panose="02070309020205020404" pitchFamily="49" charset="0"/>
              </a:rPr>
              <a:t>printf</a:t>
            </a:r>
            <a:r>
              <a:rPr lang="en-US" altLang="en-US" sz="1400" dirty="0">
                <a:solidFill>
                  <a:srgbClr val="800080"/>
                </a:solidFill>
                <a:latin typeface="Courier New" panose="02070309020205020404" pitchFamily="49" charset="0"/>
              </a:rPr>
              <a:t> (“\n Stack underflow”);</a:t>
            </a:r>
          </a:p>
          <a:p>
            <a:pPr>
              <a:spcBef>
                <a:spcPct val="5000"/>
              </a:spcBef>
            </a:pPr>
            <a:r>
              <a:rPr lang="en-US" altLang="en-US" sz="1400" dirty="0">
                <a:solidFill>
                  <a:srgbClr val="800080"/>
                </a:solidFill>
                <a:latin typeface="Courier New" panose="02070309020205020404" pitchFamily="49" charset="0"/>
              </a:rPr>
              <a:t>        exit(-1);</a:t>
            </a:r>
          </a:p>
          <a:p>
            <a:pPr>
              <a:spcBef>
                <a:spcPct val="5000"/>
              </a:spcBef>
            </a:pPr>
            <a:r>
              <a:rPr lang="en-US" altLang="en-US" sz="1400" dirty="0">
                <a:solidFill>
                  <a:srgbClr val="800080"/>
                </a:solidFill>
                <a:latin typeface="Courier New" panose="02070309020205020404" pitchFamily="49" charset="0"/>
              </a:rPr>
              <a:t>     }</a:t>
            </a:r>
          </a:p>
          <a:p>
            <a:pPr>
              <a:spcBef>
                <a:spcPct val="5000"/>
              </a:spcBef>
            </a:pPr>
            <a:r>
              <a:rPr lang="en-US" altLang="en-US" sz="1400" dirty="0">
                <a:solidFill>
                  <a:srgbClr val="800080"/>
                </a:solidFill>
                <a:latin typeface="Courier New" panose="02070309020205020404" pitchFamily="49" charset="0"/>
              </a:rPr>
              <a:t>     else</a:t>
            </a:r>
          </a:p>
          <a:p>
            <a:pPr>
              <a:spcBef>
                <a:spcPct val="5000"/>
              </a:spcBef>
            </a:pPr>
            <a:r>
              <a:rPr lang="en-US" altLang="en-US" sz="1400" dirty="0">
                <a:solidFill>
                  <a:srgbClr val="800080"/>
                </a:solidFill>
                <a:latin typeface="Courier New" panose="02070309020205020404" pitchFamily="49" charset="0"/>
              </a:rPr>
              <a:t>     {</a:t>
            </a:r>
          </a:p>
          <a:p>
            <a:pPr>
              <a:spcBef>
                <a:spcPct val="5000"/>
              </a:spcBef>
            </a:pPr>
            <a:r>
              <a:rPr lang="en-US" altLang="en-US" sz="1400" dirty="0">
                <a:solidFill>
                  <a:srgbClr val="800080"/>
                </a:solidFill>
                <a:latin typeface="Courier New" panose="02070309020205020404" pitchFamily="49" charset="0"/>
              </a:rPr>
              <a:t>        return (s-&gt;</a:t>
            </a:r>
            <a:r>
              <a:rPr lang="en-US" altLang="en-US" sz="1400" dirty="0" err="1">
                <a:solidFill>
                  <a:srgbClr val="800080"/>
                </a:solidFill>
                <a:latin typeface="Courier New" panose="02070309020205020404" pitchFamily="49" charset="0"/>
              </a:rPr>
              <a:t>st</a:t>
            </a:r>
            <a:r>
              <a:rPr lang="en-US" altLang="en-US" sz="1400" dirty="0">
                <a:solidFill>
                  <a:srgbClr val="800080"/>
                </a:solidFill>
                <a:latin typeface="Courier New" panose="02070309020205020404" pitchFamily="49" charset="0"/>
              </a:rPr>
              <a:t>[s-&gt;top--]);</a:t>
            </a:r>
          </a:p>
          <a:p>
            <a:pPr>
              <a:spcBef>
                <a:spcPct val="5000"/>
              </a:spcBef>
            </a:pPr>
            <a:r>
              <a:rPr lang="en-US" altLang="en-US" sz="1400" dirty="0">
                <a:solidFill>
                  <a:srgbClr val="800080"/>
                </a:solidFill>
                <a:latin typeface="Courier New" panose="02070309020205020404" pitchFamily="49" charset="0"/>
              </a:rPr>
              <a:t>     }</a:t>
            </a:r>
          </a:p>
          <a:p>
            <a:pPr>
              <a:spcBef>
                <a:spcPct val="5000"/>
              </a:spcBef>
            </a:pPr>
            <a:r>
              <a:rPr lang="en-US" altLang="en-US" sz="1400" dirty="0">
                <a:solidFill>
                  <a:srgbClr val="800080"/>
                </a:solidFill>
                <a:latin typeface="Courier New" panose="02070309020205020404" pitchFamily="49" charset="0"/>
              </a:rPr>
              <a:t>  }</a:t>
            </a:r>
            <a:endParaRPr lang="en-US" altLang="en-US" sz="1400" dirty="0"/>
          </a:p>
        </p:txBody>
      </p:sp>
      <p:sp>
        <p:nvSpPr>
          <p:cNvPr id="11" name="Text Box 5"/>
          <p:cNvSpPr txBox="1">
            <a:spLocks noChangeArrowheads="1"/>
          </p:cNvSpPr>
          <p:nvPr/>
        </p:nvSpPr>
        <p:spPr bwMode="auto">
          <a:xfrm>
            <a:off x="1607624" y="5506144"/>
            <a:ext cx="1676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2400" dirty="0">
                <a:solidFill>
                  <a:srgbClr val="CC0000"/>
                </a:solidFill>
                <a:latin typeface="Times New Roman" panose="02020603050405020304" pitchFamily="18" charset="0"/>
                <a:cs typeface="Times New Roman" panose="02020603050405020304" pitchFamily="18" charset="0"/>
              </a:rPr>
              <a:t>ARRAY</a:t>
            </a:r>
          </a:p>
        </p:txBody>
      </p:sp>
      <p:sp>
        <p:nvSpPr>
          <p:cNvPr id="13" name="Rounded Rectangle 12"/>
          <p:cNvSpPr/>
          <p:nvPr/>
        </p:nvSpPr>
        <p:spPr>
          <a:xfrm>
            <a:off x="4678318" y="1445816"/>
            <a:ext cx="4464496" cy="4037880"/>
          </a:xfrm>
          <a:prstGeom prst="roundRect">
            <a:avLst>
              <a:gd name="adj" fmla="val 2871"/>
            </a:avLst>
          </a:prstGeom>
          <a:solidFill>
            <a:srgbClr val="ECEFF8"/>
          </a:solidFill>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pPr>
              <a:lnSpc>
                <a:spcPct val="80000"/>
              </a:lnSpc>
              <a:spcBef>
                <a:spcPct val="5000"/>
              </a:spcBef>
            </a:pPr>
            <a:r>
              <a:rPr lang="en-US" altLang="en-US" sz="1400" dirty="0" err="1">
                <a:solidFill>
                  <a:srgbClr val="800080"/>
                </a:solidFill>
                <a:latin typeface="Courier New" panose="02070309020205020404" pitchFamily="49" charset="0"/>
              </a:rPr>
              <a:t>int</a:t>
            </a:r>
            <a:r>
              <a:rPr lang="en-US" altLang="en-US" sz="1400" dirty="0">
                <a:solidFill>
                  <a:srgbClr val="800080"/>
                </a:solidFill>
                <a:latin typeface="Courier New" panose="02070309020205020404" pitchFamily="49" charset="0"/>
              </a:rPr>
              <a:t> pop (stack **top)</a:t>
            </a:r>
          </a:p>
          <a:p>
            <a:pPr>
              <a:lnSpc>
                <a:spcPct val="80000"/>
              </a:lnSpc>
              <a:spcBef>
                <a:spcPct val="5000"/>
              </a:spcBef>
            </a:pPr>
            <a:r>
              <a:rPr lang="en-US" altLang="en-US" sz="1400" dirty="0">
                <a:solidFill>
                  <a:srgbClr val="800080"/>
                </a:solidFill>
                <a:latin typeface="Courier New" panose="02070309020205020404" pitchFamily="49" charset="0"/>
              </a:rPr>
              <a:t>{</a:t>
            </a:r>
          </a:p>
          <a:p>
            <a:pPr>
              <a:lnSpc>
                <a:spcPct val="80000"/>
              </a:lnSpc>
              <a:spcBef>
                <a:spcPct val="5000"/>
              </a:spcBef>
            </a:pPr>
            <a:r>
              <a:rPr lang="en-US" altLang="en-US" sz="1400" dirty="0">
                <a:solidFill>
                  <a:srgbClr val="800080"/>
                </a:solidFill>
                <a:latin typeface="Courier New" panose="02070309020205020404" pitchFamily="49" charset="0"/>
              </a:rPr>
              <a:t>   </a:t>
            </a:r>
            <a:r>
              <a:rPr lang="en-US" altLang="en-US" sz="1400" dirty="0" err="1">
                <a:solidFill>
                  <a:srgbClr val="800080"/>
                </a:solidFill>
                <a:latin typeface="Courier New" panose="02070309020205020404" pitchFamily="49" charset="0"/>
              </a:rPr>
              <a:t>int</a:t>
            </a:r>
            <a:r>
              <a:rPr lang="en-US" altLang="en-US" sz="1400" dirty="0">
                <a:solidFill>
                  <a:srgbClr val="800080"/>
                </a:solidFill>
                <a:latin typeface="Courier New" panose="02070309020205020404" pitchFamily="49" charset="0"/>
              </a:rPr>
              <a:t> t;  </a:t>
            </a:r>
          </a:p>
          <a:p>
            <a:pPr>
              <a:lnSpc>
                <a:spcPct val="80000"/>
              </a:lnSpc>
              <a:spcBef>
                <a:spcPct val="5000"/>
              </a:spcBef>
            </a:pPr>
            <a:r>
              <a:rPr lang="en-US" altLang="en-US" sz="1400" dirty="0">
                <a:solidFill>
                  <a:srgbClr val="800080"/>
                </a:solidFill>
                <a:latin typeface="Courier New" panose="02070309020205020404" pitchFamily="49" charset="0"/>
              </a:rPr>
              <a:t>   stack *p;</a:t>
            </a:r>
          </a:p>
          <a:p>
            <a:pPr>
              <a:lnSpc>
                <a:spcPct val="80000"/>
              </a:lnSpc>
              <a:spcBef>
                <a:spcPct val="5000"/>
              </a:spcBef>
            </a:pPr>
            <a:endParaRPr lang="en-US" altLang="en-US" sz="800" dirty="0">
              <a:solidFill>
                <a:srgbClr val="800080"/>
              </a:solidFill>
              <a:latin typeface="Courier New" panose="02070309020205020404" pitchFamily="49" charset="0"/>
            </a:endParaRPr>
          </a:p>
          <a:p>
            <a:pPr>
              <a:lnSpc>
                <a:spcPct val="80000"/>
              </a:lnSpc>
              <a:spcBef>
                <a:spcPct val="5000"/>
              </a:spcBef>
            </a:pPr>
            <a:r>
              <a:rPr lang="en-US" altLang="en-US" sz="1400" dirty="0">
                <a:solidFill>
                  <a:srgbClr val="800080"/>
                </a:solidFill>
                <a:latin typeface="Courier New" panose="02070309020205020404" pitchFamily="49" charset="0"/>
              </a:rPr>
              <a:t>   if (*top == NULL)</a:t>
            </a:r>
          </a:p>
          <a:p>
            <a:pPr>
              <a:lnSpc>
                <a:spcPct val="80000"/>
              </a:lnSpc>
              <a:spcBef>
                <a:spcPct val="5000"/>
              </a:spcBef>
            </a:pPr>
            <a:r>
              <a:rPr lang="en-US" altLang="en-US" sz="1400" dirty="0">
                <a:solidFill>
                  <a:srgbClr val="800080"/>
                </a:solidFill>
                <a:latin typeface="Courier New" panose="02070309020205020404" pitchFamily="49" charset="0"/>
              </a:rPr>
              <a:t>   {</a:t>
            </a:r>
          </a:p>
          <a:p>
            <a:pPr>
              <a:lnSpc>
                <a:spcPct val="80000"/>
              </a:lnSpc>
              <a:spcBef>
                <a:spcPct val="5000"/>
              </a:spcBef>
            </a:pPr>
            <a:r>
              <a:rPr lang="en-US" altLang="en-US" sz="1400" dirty="0">
                <a:solidFill>
                  <a:srgbClr val="800080"/>
                </a:solidFill>
                <a:latin typeface="Courier New" panose="02070309020205020404" pitchFamily="49" charset="0"/>
              </a:rPr>
              <a:t>      </a:t>
            </a:r>
            <a:r>
              <a:rPr lang="en-US" altLang="en-US" sz="1400" dirty="0" err="1">
                <a:solidFill>
                  <a:srgbClr val="800080"/>
                </a:solidFill>
                <a:latin typeface="Courier New" panose="02070309020205020404" pitchFamily="49" charset="0"/>
              </a:rPr>
              <a:t>printf</a:t>
            </a:r>
            <a:r>
              <a:rPr lang="en-US" altLang="en-US" sz="1400" dirty="0">
                <a:solidFill>
                  <a:srgbClr val="800080"/>
                </a:solidFill>
                <a:latin typeface="Courier New" panose="02070309020205020404" pitchFamily="49" charset="0"/>
              </a:rPr>
              <a:t> (“\n Stack is empty”);</a:t>
            </a:r>
          </a:p>
          <a:p>
            <a:pPr>
              <a:lnSpc>
                <a:spcPct val="80000"/>
              </a:lnSpc>
              <a:spcBef>
                <a:spcPct val="5000"/>
              </a:spcBef>
            </a:pPr>
            <a:r>
              <a:rPr lang="en-US" altLang="en-US" sz="1400" dirty="0">
                <a:solidFill>
                  <a:srgbClr val="800080"/>
                </a:solidFill>
                <a:latin typeface="Courier New" panose="02070309020205020404" pitchFamily="49" charset="0"/>
              </a:rPr>
              <a:t>      exit(-1);</a:t>
            </a:r>
          </a:p>
          <a:p>
            <a:pPr>
              <a:lnSpc>
                <a:spcPct val="80000"/>
              </a:lnSpc>
              <a:spcBef>
                <a:spcPct val="5000"/>
              </a:spcBef>
            </a:pPr>
            <a:r>
              <a:rPr lang="en-US" altLang="en-US" sz="1400" dirty="0">
                <a:solidFill>
                  <a:srgbClr val="800080"/>
                </a:solidFill>
                <a:latin typeface="Courier New" panose="02070309020205020404" pitchFamily="49" charset="0"/>
              </a:rPr>
              <a:t>   }</a:t>
            </a:r>
          </a:p>
          <a:p>
            <a:pPr>
              <a:lnSpc>
                <a:spcPct val="80000"/>
              </a:lnSpc>
              <a:spcBef>
                <a:spcPct val="5000"/>
              </a:spcBef>
            </a:pPr>
            <a:r>
              <a:rPr lang="en-US" altLang="en-US" sz="1400" dirty="0">
                <a:solidFill>
                  <a:srgbClr val="800080"/>
                </a:solidFill>
                <a:latin typeface="Courier New" panose="02070309020205020404" pitchFamily="49" charset="0"/>
              </a:rPr>
              <a:t>   else</a:t>
            </a:r>
          </a:p>
          <a:p>
            <a:pPr>
              <a:lnSpc>
                <a:spcPct val="80000"/>
              </a:lnSpc>
              <a:spcBef>
                <a:spcPct val="5000"/>
              </a:spcBef>
            </a:pPr>
            <a:r>
              <a:rPr lang="en-US" altLang="en-US" sz="1400" dirty="0">
                <a:solidFill>
                  <a:srgbClr val="800080"/>
                </a:solidFill>
                <a:latin typeface="Courier New" panose="02070309020205020404" pitchFamily="49" charset="0"/>
              </a:rPr>
              <a:t>   {</a:t>
            </a:r>
          </a:p>
          <a:p>
            <a:pPr>
              <a:lnSpc>
                <a:spcPct val="80000"/>
              </a:lnSpc>
              <a:spcBef>
                <a:spcPct val="5000"/>
              </a:spcBef>
            </a:pPr>
            <a:r>
              <a:rPr lang="en-US" altLang="en-US" sz="1400" dirty="0">
                <a:solidFill>
                  <a:srgbClr val="800080"/>
                </a:solidFill>
                <a:latin typeface="Courier New" panose="02070309020205020404" pitchFamily="49" charset="0"/>
              </a:rPr>
              <a:t>      t = (*top)-&gt;value;</a:t>
            </a:r>
          </a:p>
          <a:p>
            <a:pPr>
              <a:lnSpc>
                <a:spcPct val="80000"/>
              </a:lnSpc>
              <a:spcBef>
                <a:spcPct val="5000"/>
              </a:spcBef>
            </a:pPr>
            <a:r>
              <a:rPr lang="en-US" altLang="en-US" sz="1400" dirty="0">
                <a:solidFill>
                  <a:srgbClr val="800080"/>
                </a:solidFill>
                <a:latin typeface="Courier New" panose="02070309020205020404" pitchFamily="49" charset="0"/>
              </a:rPr>
              <a:t>      p = *top;</a:t>
            </a:r>
          </a:p>
          <a:p>
            <a:pPr>
              <a:lnSpc>
                <a:spcPct val="80000"/>
              </a:lnSpc>
              <a:spcBef>
                <a:spcPct val="5000"/>
              </a:spcBef>
            </a:pPr>
            <a:r>
              <a:rPr lang="en-US" altLang="en-US" sz="1400" dirty="0">
                <a:solidFill>
                  <a:srgbClr val="800080"/>
                </a:solidFill>
                <a:latin typeface="Courier New" panose="02070309020205020404" pitchFamily="49" charset="0"/>
              </a:rPr>
              <a:t>      *top = (*top)-&gt;next;</a:t>
            </a:r>
          </a:p>
          <a:p>
            <a:pPr>
              <a:lnSpc>
                <a:spcPct val="80000"/>
              </a:lnSpc>
              <a:spcBef>
                <a:spcPct val="5000"/>
              </a:spcBef>
            </a:pPr>
            <a:r>
              <a:rPr lang="en-US" altLang="en-US" sz="1400" dirty="0">
                <a:solidFill>
                  <a:srgbClr val="800080"/>
                </a:solidFill>
                <a:latin typeface="Courier New" panose="02070309020205020404" pitchFamily="49" charset="0"/>
              </a:rPr>
              <a:t>      free (p);</a:t>
            </a:r>
          </a:p>
          <a:p>
            <a:pPr>
              <a:lnSpc>
                <a:spcPct val="80000"/>
              </a:lnSpc>
              <a:spcBef>
                <a:spcPct val="5000"/>
              </a:spcBef>
            </a:pPr>
            <a:r>
              <a:rPr lang="en-US" altLang="en-US" sz="1400" dirty="0">
                <a:solidFill>
                  <a:srgbClr val="800080"/>
                </a:solidFill>
                <a:latin typeface="Courier New" panose="02070309020205020404" pitchFamily="49" charset="0"/>
              </a:rPr>
              <a:t>      return t;</a:t>
            </a:r>
          </a:p>
          <a:p>
            <a:pPr>
              <a:lnSpc>
                <a:spcPct val="80000"/>
              </a:lnSpc>
              <a:spcBef>
                <a:spcPct val="5000"/>
              </a:spcBef>
            </a:pPr>
            <a:r>
              <a:rPr lang="en-US" altLang="en-US" sz="1400" dirty="0">
                <a:solidFill>
                  <a:srgbClr val="800080"/>
                </a:solidFill>
                <a:latin typeface="Courier New" panose="02070309020205020404" pitchFamily="49" charset="0"/>
              </a:rPr>
              <a:t>   }</a:t>
            </a:r>
          </a:p>
          <a:p>
            <a:pPr>
              <a:lnSpc>
                <a:spcPct val="80000"/>
              </a:lnSpc>
              <a:spcBef>
                <a:spcPct val="5000"/>
              </a:spcBef>
            </a:pPr>
            <a:r>
              <a:rPr lang="en-US" altLang="en-US" sz="1400" dirty="0">
                <a:solidFill>
                  <a:srgbClr val="800080"/>
                </a:solidFill>
                <a:latin typeface="Courier New" panose="02070309020205020404" pitchFamily="49" charset="0"/>
              </a:rPr>
              <a:t>}</a:t>
            </a:r>
            <a:endParaRPr lang="en-US" altLang="en-US" sz="1600" dirty="0">
              <a:latin typeface="Courier New" panose="02070309020205020404" pitchFamily="49" charset="0"/>
            </a:endParaRPr>
          </a:p>
        </p:txBody>
      </p:sp>
      <p:sp>
        <p:nvSpPr>
          <p:cNvPr id="15" name="Text Box 5"/>
          <p:cNvSpPr txBox="1">
            <a:spLocks noChangeArrowheads="1"/>
          </p:cNvSpPr>
          <p:nvPr/>
        </p:nvSpPr>
        <p:spPr bwMode="auto">
          <a:xfrm>
            <a:off x="5638800" y="5506144"/>
            <a:ext cx="23175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2400" dirty="0" smtClean="0">
                <a:solidFill>
                  <a:srgbClr val="CC0000"/>
                </a:solidFill>
                <a:latin typeface="Times New Roman" panose="02020603050405020304" pitchFamily="18" charset="0"/>
                <a:cs typeface="Times New Roman" panose="02020603050405020304" pitchFamily="18" charset="0"/>
              </a:rPr>
              <a:t>LINKED LIST</a:t>
            </a:r>
            <a:endParaRPr lang="en-US" altLang="en-US" sz="2400" dirty="0">
              <a:solidFill>
                <a:srgbClr val="CC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15012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2708920"/>
            <a:ext cx="8352928" cy="1261884"/>
          </a:xfrm>
          <a:prstGeom prst="rect">
            <a:avLst/>
          </a:prstGeom>
        </p:spPr>
        <p:txBody>
          <a:bodyPr wrap="square">
            <a:spAutoFit/>
          </a:bodyPr>
          <a:lstStyle/>
          <a:p>
            <a:r>
              <a:rPr lang="en-US" sz="4000" i="1" dirty="0" smtClean="0">
                <a:solidFill>
                  <a:schemeClr val="accent1">
                    <a:lumMod val="75000"/>
                  </a:schemeClr>
                </a:solidFill>
                <a:latin typeface="Times New Roman" pitchFamily="18" charset="0"/>
                <a:cs typeface="Times New Roman" pitchFamily="18" charset="0"/>
              </a:rPr>
              <a:t>Lecture </a:t>
            </a:r>
            <a:r>
              <a:rPr lang="en-US" sz="4000" i="1" dirty="0" smtClean="0">
                <a:solidFill>
                  <a:schemeClr val="accent1">
                    <a:lumMod val="75000"/>
                  </a:schemeClr>
                </a:solidFill>
                <a:latin typeface="Times New Roman" pitchFamily="18" charset="0"/>
                <a:cs typeface="Times New Roman" pitchFamily="18" charset="0"/>
              </a:rPr>
              <a:t>#13</a:t>
            </a:r>
            <a:endParaRPr lang="en-US" sz="4000" i="1" dirty="0" smtClean="0">
              <a:solidFill>
                <a:schemeClr val="accent1">
                  <a:lumMod val="75000"/>
                </a:schemeClr>
              </a:solidFill>
              <a:latin typeface="Times New Roman" pitchFamily="18" charset="0"/>
              <a:cs typeface="Times New Roman" pitchFamily="18" charset="0"/>
            </a:endParaRPr>
          </a:p>
          <a:p>
            <a:r>
              <a:rPr lang="en-IN" sz="3600" b="1" dirty="0" smtClean="0">
                <a:solidFill>
                  <a:schemeClr val="accent1">
                    <a:lumMod val="75000"/>
                  </a:schemeClr>
                </a:solidFill>
                <a:latin typeface="Times New Roman" pitchFamily="18" charset="0"/>
                <a:cs typeface="Times New Roman" pitchFamily="18" charset="0"/>
              </a:rPr>
              <a:t>Stack &amp; Queue</a:t>
            </a:r>
            <a:endParaRPr lang="en-IN" sz="3600" b="1" dirty="0">
              <a:solidFill>
                <a:schemeClr val="accent1">
                  <a:lumMod val="75000"/>
                </a:schemeClr>
              </a:solidFill>
            </a:endParaRPr>
          </a:p>
        </p:txBody>
      </p:sp>
      <p:sp>
        <p:nvSpPr>
          <p:cNvPr id="3" name="Date Placeholder 2"/>
          <p:cNvSpPr>
            <a:spLocks noGrp="1"/>
          </p:cNvSpPr>
          <p:nvPr>
            <p:ph type="dt" sz="half" idx="10"/>
          </p:nvPr>
        </p:nvSpPr>
        <p:spPr/>
        <p:txBody>
          <a:bodyPr/>
          <a:lstStyle/>
          <a:p>
            <a:r>
              <a:rPr lang="en-US" smtClean="0"/>
              <a:t>Lecture #00: © DSamanta</a:t>
            </a:r>
            <a:endParaRPr lang="en-IN"/>
          </a:p>
        </p:txBody>
      </p:sp>
      <p:sp>
        <p:nvSpPr>
          <p:cNvPr id="4" name="Footer Placeholder 3"/>
          <p:cNvSpPr>
            <a:spLocks noGrp="1"/>
          </p:cNvSpPr>
          <p:nvPr>
            <p:ph type="ftr" sz="quarter" idx="11"/>
          </p:nvPr>
        </p:nvSpPr>
        <p:spPr/>
        <p:txBody>
          <a:bodyPr/>
          <a:lstStyle/>
          <a:p>
            <a:r>
              <a:rPr lang="en-IN" smtClean="0"/>
              <a:t>CS 11001 : Programming and Data Structures</a:t>
            </a:r>
            <a:endParaRPr lang="en-IN"/>
          </a:p>
        </p:txBody>
      </p:sp>
      <p:sp>
        <p:nvSpPr>
          <p:cNvPr id="5" name="Slide Number Placeholder 4"/>
          <p:cNvSpPr>
            <a:spLocks noGrp="1"/>
          </p:cNvSpPr>
          <p:nvPr>
            <p:ph type="sldNum" sz="quarter" idx="12"/>
          </p:nvPr>
        </p:nvSpPr>
        <p:spPr/>
        <p:txBody>
          <a:bodyPr/>
          <a:lstStyle/>
          <a:p>
            <a:fld id="{2412D51A-C1C7-4F6F-ADB4-90C3724E8DB4}" type="slidenum">
              <a:rPr lang="en-IN" smtClean="0"/>
              <a:t>2</a:t>
            </a:fld>
            <a:endParaRPr lang="en-IN"/>
          </a:p>
        </p:txBody>
      </p:sp>
    </p:spTree>
    <p:extLst>
      <p:ext uri="{BB962C8B-B14F-4D97-AF65-F5344CB8AC3E}">
        <p14:creationId xmlns:p14="http://schemas.microsoft.com/office/powerpoint/2010/main" val="7082228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12968" cy="1143000"/>
          </a:xfrm>
        </p:spPr>
        <p:txBody>
          <a:bodyPr>
            <a:normAutofit/>
          </a:bodyPr>
          <a:lstStyle/>
          <a:p>
            <a:pPr marL="0" indent="0" algn="l">
              <a:buNone/>
            </a:pPr>
            <a:r>
              <a:rPr lang="en-IN" sz="4000" dirty="0">
                <a:solidFill>
                  <a:srgbClr val="7030A0"/>
                </a:solidFill>
                <a:latin typeface="Times New Roman" pitchFamily="18" charset="0"/>
                <a:cs typeface="Times New Roman" pitchFamily="18" charset="0"/>
              </a:rPr>
              <a:t>Checking for stack empty</a:t>
            </a:r>
            <a:endParaRPr lang="en-IN" sz="4000" dirty="0">
              <a:solidFill>
                <a:srgbClr val="7030A0"/>
              </a:solidFill>
              <a:latin typeface="Courier New" panose="02070309020205020404" pitchFamily="49" charset="0"/>
              <a:cs typeface="Courier New" panose="02070309020205020404" pitchFamily="49" charset="0"/>
            </a:endParaRP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20</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#00: © DSamanta</a:t>
            </a:r>
            <a:endParaRPr lang="en-IN" dirty="0">
              <a:solidFill>
                <a:prstClr val="black">
                  <a:lumMod val="50000"/>
                  <a:lumOff val="50000"/>
                </a:prstClr>
              </a:solidFill>
            </a:endParaRPr>
          </a:p>
        </p:txBody>
      </p:sp>
      <p:sp>
        <p:nvSpPr>
          <p:cNvPr id="7" name="Rounded Rectangle 6"/>
          <p:cNvSpPr/>
          <p:nvPr/>
        </p:nvSpPr>
        <p:spPr>
          <a:xfrm>
            <a:off x="457199" y="2244700"/>
            <a:ext cx="3744415" cy="2127200"/>
          </a:xfrm>
          <a:prstGeom prst="roundRect">
            <a:avLst>
              <a:gd name="adj" fmla="val 2871"/>
            </a:avLst>
          </a:prstGeom>
          <a:solidFill>
            <a:srgbClr val="ECEFF8"/>
          </a:solidFill>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pPr>
              <a:lnSpc>
                <a:spcPct val="90000"/>
              </a:lnSpc>
              <a:spcBef>
                <a:spcPct val="5000"/>
              </a:spcBef>
            </a:pPr>
            <a:r>
              <a:rPr lang="en-US" altLang="en-US" sz="1400" dirty="0" err="1">
                <a:solidFill>
                  <a:srgbClr val="800080"/>
                </a:solidFill>
                <a:latin typeface="Courier New" panose="02070309020205020404" pitchFamily="49" charset="0"/>
              </a:rPr>
              <a:t>int</a:t>
            </a:r>
            <a:r>
              <a:rPr lang="en-US" altLang="en-US" sz="1400" dirty="0">
                <a:solidFill>
                  <a:srgbClr val="800080"/>
                </a:solidFill>
                <a:latin typeface="Courier New" panose="02070309020205020404" pitchFamily="49" charset="0"/>
              </a:rPr>
              <a:t> </a:t>
            </a:r>
            <a:r>
              <a:rPr lang="en-US" altLang="en-US" sz="1400" dirty="0" err="1">
                <a:solidFill>
                  <a:srgbClr val="800080"/>
                </a:solidFill>
                <a:latin typeface="Courier New" panose="02070309020205020404" pitchFamily="49" charset="0"/>
              </a:rPr>
              <a:t>isempty</a:t>
            </a:r>
            <a:r>
              <a:rPr lang="en-US" altLang="en-US" sz="1400" dirty="0">
                <a:solidFill>
                  <a:srgbClr val="800080"/>
                </a:solidFill>
                <a:latin typeface="Courier New" panose="02070309020205020404" pitchFamily="49" charset="0"/>
              </a:rPr>
              <a:t> (stack *s)</a:t>
            </a:r>
          </a:p>
          <a:p>
            <a:pPr>
              <a:lnSpc>
                <a:spcPct val="90000"/>
              </a:lnSpc>
              <a:spcBef>
                <a:spcPct val="5000"/>
              </a:spcBef>
            </a:pPr>
            <a:r>
              <a:rPr lang="en-US" altLang="en-US" sz="1400" dirty="0">
                <a:solidFill>
                  <a:srgbClr val="800080"/>
                </a:solidFill>
                <a:latin typeface="Courier New" panose="02070309020205020404" pitchFamily="49" charset="0"/>
              </a:rPr>
              <a:t>{</a:t>
            </a:r>
          </a:p>
          <a:p>
            <a:pPr>
              <a:lnSpc>
                <a:spcPct val="90000"/>
              </a:lnSpc>
              <a:spcBef>
                <a:spcPct val="5000"/>
              </a:spcBef>
            </a:pPr>
            <a:r>
              <a:rPr lang="en-US" altLang="en-US" sz="1400" dirty="0">
                <a:solidFill>
                  <a:srgbClr val="800080"/>
                </a:solidFill>
                <a:latin typeface="Courier New" panose="02070309020205020404" pitchFamily="49" charset="0"/>
              </a:rPr>
              <a:t>   if (s-&gt;top == -1)  </a:t>
            </a:r>
          </a:p>
          <a:p>
            <a:pPr>
              <a:lnSpc>
                <a:spcPct val="90000"/>
              </a:lnSpc>
              <a:spcBef>
                <a:spcPct val="5000"/>
              </a:spcBef>
            </a:pPr>
            <a:r>
              <a:rPr lang="en-US" altLang="en-US" sz="1400" dirty="0">
                <a:solidFill>
                  <a:srgbClr val="800080"/>
                </a:solidFill>
                <a:latin typeface="Courier New" panose="02070309020205020404" pitchFamily="49" charset="0"/>
              </a:rPr>
              <a:t>          return 1;</a:t>
            </a:r>
          </a:p>
          <a:p>
            <a:pPr>
              <a:lnSpc>
                <a:spcPct val="90000"/>
              </a:lnSpc>
              <a:spcBef>
                <a:spcPct val="5000"/>
              </a:spcBef>
            </a:pPr>
            <a:r>
              <a:rPr lang="en-US" altLang="en-US" sz="1400" dirty="0">
                <a:solidFill>
                  <a:srgbClr val="800080"/>
                </a:solidFill>
                <a:latin typeface="Courier New" panose="02070309020205020404" pitchFamily="49" charset="0"/>
              </a:rPr>
              <a:t>   else  </a:t>
            </a:r>
          </a:p>
          <a:p>
            <a:pPr>
              <a:lnSpc>
                <a:spcPct val="90000"/>
              </a:lnSpc>
              <a:spcBef>
                <a:spcPct val="5000"/>
              </a:spcBef>
            </a:pPr>
            <a:r>
              <a:rPr lang="en-US" altLang="en-US" sz="1400" dirty="0">
                <a:solidFill>
                  <a:srgbClr val="800080"/>
                </a:solidFill>
                <a:latin typeface="Courier New" panose="02070309020205020404" pitchFamily="49" charset="0"/>
              </a:rPr>
              <a:t>          return (0);</a:t>
            </a:r>
          </a:p>
          <a:p>
            <a:pPr>
              <a:lnSpc>
                <a:spcPct val="90000"/>
              </a:lnSpc>
              <a:spcBef>
                <a:spcPct val="5000"/>
              </a:spcBef>
            </a:pPr>
            <a:r>
              <a:rPr lang="en-US" altLang="en-US" sz="1400" dirty="0">
                <a:solidFill>
                  <a:srgbClr val="800080"/>
                </a:solidFill>
                <a:latin typeface="Courier New" panose="02070309020205020404" pitchFamily="49" charset="0"/>
              </a:rPr>
              <a:t>}</a:t>
            </a:r>
            <a:endParaRPr lang="en-US" altLang="en-US" sz="1400" dirty="0"/>
          </a:p>
        </p:txBody>
      </p:sp>
      <p:sp>
        <p:nvSpPr>
          <p:cNvPr id="11" name="Text Box 5"/>
          <p:cNvSpPr txBox="1">
            <a:spLocks noChangeArrowheads="1"/>
          </p:cNvSpPr>
          <p:nvPr/>
        </p:nvSpPr>
        <p:spPr bwMode="auto">
          <a:xfrm>
            <a:off x="1607624" y="4653136"/>
            <a:ext cx="1676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2400" dirty="0">
                <a:solidFill>
                  <a:srgbClr val="CC0000"/>
                </a:solidFill>
                <a:latin typeface="Times New Roman" panose="02020603050405020304" pitchFamily="18" charset="0"/>
                <a:cs typeface="Times New Roman" panose="02020603050405020304" pitchFamily="18" charset="0"/>
              </a:rPr>
              <a:t>ARRAY</a:t>
            </a:r>
          </a:p>
        </p:txBody>
      </p:sp>
      <p:sp>
        <p:nvSpPr>
          <p:cNvPr id="15" name="Text Box 5"/>
          <p:cNvSpPr txBox="1">
            <a:spLocks noChangeArrowheads="1"/>
          </p:cNvSpPr>
          <p:nvPr/>
        </p:nvSpPr>
        <p:spPr bwMode="auto">
          <a:xfrm>
            <a:off x="5638800" y="4653136"/>
            <a:ext cx="23175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2400" dirty="0" smtClean="0">
                <a:solidFill>
                  <a:srgbClr val="CC0000"/>
                </a:solidFill>
                <a:latin typeface="Times New Roman" panose="02020603050405020304" pitchFamily="18" charset="0"/>
                <a:cs typeface="Times New Roman" panose="02020603050405020304" pitchFamily="18" charset="0"/>
              </a:rPr>
              <a:t>LINKED LIST</a:t>
            </a:r>
            <a:endParaRPr lang="en-US" altLang="en-US" sz="2400" dirty="0">
              <a:solidFill>
                <a:srgbClr val="CC0000"/>
              </a:solidFill>
              <a:latin typeface="Times New Roman" panose="02020603050405020304" pitchFamily="18" charset="0"/>
              <a:cs typeface="Times New Roman" panose="02020603050405020304" pitchFamily="18" charset="0"/>
            </a:endParaRPr>
          </a:p>
        </p:txBody>
      </p:sp>
      <p:sp>
        <p:nvSpPr>
          <p:cNvPr id="10" name="Rounded Rectangle 9"/>
          <p:cNvSpPr/>
          <p:nvPr/>
        </p:nvSpPr>
        <p:spPr>
          <a:xfrm>
            <a:off x="4749180" y="2244700"/>
            <a:ext cx="3744415" cy="2127200"/>
          </a:xfrm>
          <a:prstGeom prst="roundRect">
            <a:avLst>
              <a:gd name="adj" fmla="val 2871"/>
            </a:avLst>
          </a:prstGeom>
          <a:solidFill>
            <a:srgbClr val="ECEFF8"/>
          </a:solidFill>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pPr>
              <a:lnSpc>
                <a:spcPct val="90000"/>
              </a:lnSpc>
              <a:spcBef>
                <a:spcPct val="5000"/>
              </a:spcBef>
            </a:pPr>
            <a:r>
              <a:rPr lang="en-US" altLang="en-US" sz="1400" dirty="0" err="1">
                <a:solidFill>
                  <a:srgbClr val="800080"/>
                </a:solidFill>
                <a:latin typeface="Courier New" panose="02070309020205020404" pitchFamily="49" charset="0"/>
              </a:rPr>
              <a:t>int</a:t>
            </a:r>
            <a:r>
              <a:rPr lang="en-US" altLang="en-US" sz="1400" dirty="0">
                <a:solidFill>
                  <a:srgbClr val="800080"/>
                </a:solidFill>
                <a:latin typeface="Courier New" panose="02070309020205020404" pitchFamily="49" charset="0"/>
              </a:rPr>
              <a:t> </a:t>
            </a:r>
            <a:r>
              <a:rPr lang="en-US" altLang="en-US" sz="1400" dirty="0" err="1">
                <a:solidFill>
                  <a:srgbClr val="800080"/>
                </a:solidFill>
                <a:latin typeface="Courier New" panose="02070309020205020404" pitchFamily="49" charset="0"/>
              </a:rPr>
              <a:t>isempty</a:t>
            </a:r>
            <a:r>
              <a:rPr lang="en-US" altLang="en-US" sz="1400" dirty="0">
                <a:solidFill>
                  <a:srgbClr val="800080"/>
                </a:solidFill>
                <a:latin typeface="Courier New" panose="02070309020205020404" pitchFamily="49" charset="0"/>
              </a:rPr>
              <a:t> (stack *top)</a:t>
            </a:r>
          </a:p>
          <a:p>
            <a:pPr>
              <a:lnSpc>
                <a:spcPct val="90000"/>
              </a:lnSpc>
              <a:spcBef>
                <a:spcPct val="5000"/>
              </a:spcBef>
            </a:pPr>
            <a:r>
              <a:rPr lang="en-US" altLang="en-US" sz="1400" dirty="0">
                <a:solidFill>
                  <a:srgbClr val="800080"/>
                </a:solidFill>
                <a:latin typeface="Courier New" panose="02070309020205020404" pitchFamily="49" charset="0"/>
              </a:rPr>
              <a:t>{</a:t>
            </a:r>
          </a:p>
          <a:p>
            <a:pPr>
              <a:lnSpc>
                <a:spcPct val="90000"/>
              </a:lnSpc>
              <a:spcBef>
                <a:spcPct val="5000"/>
              </a:spcBef>
            </a:pPr>
            <a:r>
              <a:rPr lang="en-US" altLang="en-US" sz="1400" dirty="0">
                <a:solidFill>
                  <a:srgbClr val="800080"/>
                </a:solidFill>
                <a:latin typeface="Courier New" panose="02070309020205020404" pitchFamily="49" charset="0"/>
              </a:rPr>
              <a:t>   if (top == NULL)</a:t>
            </a:r>
          </a:p>
          <a:p>
            <a:pPr>
              <a:lnSpc>
                <a:spcPct val="90000"/>
              </a:lnSpc>
              <a:spcBef>
                <a:spcPct val="5000"/>
              </a:spcBef>
            </a:pPr>
            <a:r>
              <a:rPr lang="en-US" altLang="en-US" sz="1400" dirty="0">
                <a:solidFill>
                  <a:srgbClr val="800080"/>
                </a:solidFill>
                <a:latin typeface="Courier New" panose="02070309020205020404" pitchFamily="49" charset="0"/>
              </a:rPr>
              <a:t>        return (1);</a:t>
            </a:r>
          </a:p>
          <a:p>
            <a:pPr>
              <a:lnSpc>
                <a:spcPct val="90000"/>
              </a:lnSpc>
              <a:spcBef>
                <a:spcPct val="5000"/>
              </a:spcBef>
            </a:pPr>
            <a:r>
              <a:rPr lang="en-US" altLang="en-US" sz="1400" dirty="0">
                <a:solidFill>
                  <a:srgbClr val="800080"/>
                </a:solidFill>
                <a:latin typeface="Courier New" panose="02070309020205020404" pitchFamily="49" charset="0"/>
              </a:rPr>
              <a:t>    else</a:t>
            </a:r>
          </a:p>
          <a:p>
            <a:pPr>
              <a:lnSpc>
                <a:spcPct val="90000"/>
              </a:lnSpc>
              <a:spcBef>
                <a:spcPct val="5000"/>
              </a:spcBef>
            </a:pPr>
            <a:r>
              <a:rPr lang="en-US" altLang="en-US" sz="1400" dirty="0">
                <a:solidFill>
                  <a:srgbClr val="800080"/>
                </a:solidFill>
                <a:latin typeface="Courier New" panose="02070309020205020404" pitchFamily="49" charset="0"/>
              </a:rPr>
              <a:t>        return (0);</a:t>
            </a:r>
          </a:p>
          <a:p>
            <a:pPr>
              <a:lnSpc>
                <a:spcPct val="90000"/>
              </a:lnSpc>
              <a:spcBef>
                <a:spcPct val="5000"/>
              </a:spcBef>
            </a:pPr>
            <a:r>
              <a:rPr lang="en-US" altLang="en-US" sz="1400" dirty="0">
                <a:solidFill>
                  <a:srgbClr val="800080"/>
                </a:solidFill>
                <a:latin typeface="Courier New" panose="02070309020205020404" pitchFamily="49" charset="0"/>
              </a:rPr>
              <a:t>}</a:t>
            </a:r>
            <a:endParaRPr lang="en-US" altLang="en-US" sz="1400" dirty="0"/>
          </a:p>
        </p:txBody>
      </p:sp>
    </p:spTree>
    <p:extLst>
      <p:ext uri="{BB962C8B-B14F-4D97-AF65-F5344CB8AC3E}">
        <p14:creationId xmlns:p14="http://schemas.microsoft.com/office/powerpoint/2010/main" val="25614674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12968" cy="1143000"/>
          </a:xfrm>
        </p:spPr>
        <p:txBody>
          <a:bodyPr>
            <a:normAutofit/>
          </a:bodyPr>
          <a:lstStyle/>
          <a:p>
            <a:pPr marL="0" indent="0" algn="l">
              <a:buNone/>
            </a:pPr>
            <a:r>
              <a:rPr lang="en-IN" sz="4000" dirty="0">
                <a:solidFill>
                  <a:srgbClr val="7030A0"/>
                </a:solidFill>
                <a:latin typeface="Times New Roman" pitchFamily="18" charset="0"/>
                <a:cs typeface="Times New Roman" pitchFamily="18" charset="0"/>
              </a:rPr>
              <a:t>Checking for </a:t>
            </a:r>
            <a:r>
              <a:rPr lang="en-IN" sz="4000" dirty="0" smtClean="0">
                <a:solidFill>
                  <a:srgbClr val="7030A0"/>
                </a:solidFill>
                <a:latin typeface="Times New Roman" pitchFamily="18" charset="0"/>
                <a:cs typeface="Times New Roman" pitchFamily="18" charset="0"/>
              </a:rPr>
              <a:t>Stack </a:t>
            </a:r>
            <a:r>
              <a:rPr lang="en-IN" sz="4000" dirty="0">
                <a:solidFill>
                  <a:srgbClr val="7030A0"/>
                </a:solidFill>
                <a:latin typeface="Times New Roman" pitchFamily="18" charset="0"/>
                <a:cs typeface="Times New Roman" pitchFamily="18" charset="0"/>
              </a:rPr>
              <a:t>F</a:t>
            </a:r>
            <a:r>
              <a:rPr lang="en-IN" sz="4000" dirty="0" smtClean="0">
                <a:solidFill>
                  <a:srgbClr val="7030A0"/>
                </a:solidFill>
                <a:latin typeface="Times New Roman" pitchFamily="18" charset="0"/>
                <a:cs typeface="Times New Roman" pitchFamily="18" charset="0"/>
              </a:rPr>
              <a:t>ull</a:t>
            </a:r>
            <a:endParaRPr lang="en-IN" sz="4000" dirty="0">
              <a:solidFill>
                <a:srgbClr val="7030A0"/>
              </a:solidFill>
              <a:latin typeface="Courier New" panose="02070309020205020404" pitchFamily="49" charset="0"/>
              <a:cs typeface="Courier New" panose="02070309020205020404" pitchFamily="49" charset="0"/>
            </a:endParaRP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21</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#00: © DSamanta</a:t>
            </a:r>
            <a:endParaRPr lang="en-IN" dirty="0">
              <a:solidFill>
                <a:prstClr val="black">
                  <a:lumMod val="50000"/>
                  <a:lumOff val="50000"/>
                </a:prstClr>
              </a:solidFill>
            </a:endParaRPr>
          </a:p>
        </p:txBody>
      </p:sp>
      <p:sp>
        <p:nvSpPr>
          <p:cNvPr id="7" name="Rounded Rectangle 6"/>
          <p:cNvSpPr/>
          <p:nvPr/>
        </p:nvSpPr>
        <p:spPr>
          <a:xfrm>
            <a:off x="457199" y="2244700"/>
            <a:ext cx="3744415" cy="2127200"/>
          </a:xfrm>
          <a:prstGeom prst="roundRect">
            <a:avLst>
              <a:gd name="adj" fmla="val 2871"/>
            </a:avLst>
          </a:prstGeom>
          <a:solidFill>
            <a:srgbClr val="ECEFF8"/>
          </a:solidFill>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pPr>
              <a:lnSpc>
                <a:spcPct val="90000"/>
              </a:lnSpc>
              <a:spcBef>
                <a:spcPct val="5000"/>
              </a:spcBef>
            </a:pPr>
            <a:r>
              <a:rPr lang="en-US" altLang="en-US" sz="1400" dirty="0" err="1">
                <a:solidFill>
                  <a:srgbClr val="800080"/>
                </a:solidFill>
                <a:latin typeface="Courier New" panose="02070309020205020404" pitchFamily="49" charset="0"/>
              </a:rPr>
              <a:t>int</a:t>
            </a:r>
            <a:r>
              <a:rPr lang="en-US" altLang="en-US" sz="1400" dirty="0">
                <a:solidFill>
                  <a:srgbClr val="800080"/>
                </a:solidFill>
                <a:latin typeface="Courier New" panose="02070309020205020404" pitchFamily="49" charset="0"/>
              </a:rPr>
              <a:t> </a:t>
            </a:r>
            <a:r>
              <a:rPr lang="en-US" altLang="en-US" sz="1400" dirty="0" err="1">
                <a:solidFill>
                  <a:srgbClr val="800080"/>
                </a:solidFill>
                <a:latin typeface="Courier New" panose="02070309020205020404" pitchFamily="49" charset="0"/>
              </a:rPr>
              <a:t>isempty</a:t>
            </a:r>
            <a:r>
              <a:rPr lang="en-US" altLang="en-US" sz="1400" dirty="0">
                <a:solidFill>
                  <a:srgbClr val="800080"/>
                </a:solidFill>
                <a:latin typeface="Courier New" panose="02070309020205020404" pitchFamily="49" charset="0"/>
              </a:rPr>
              <a:t> (stack *s)</a:t>
            </a:r>
          </a:p>
          <a:p>
            <a:pPr>
              <a:lnSpc>
                <a:spcPct val="90000"/>
              </a:lnSpc>
              <a:spcBef>
                <a:spcPct val="5000"/>
              </a:spcBef>
            </a:pPr>
            <a:r>
              <a:rPr lang="en-US" altLang="en-US" sz="1400" dirty="0">
                <a:solidFill>
                  <a:srgbClr val="800080"/>
                </a:solidFill>
                <a:latin typeface="Courier New" panose="02070309020205020404" pitchFamily="49" charset="0"/>
              </a:rPr>
              <a:t>{</a:t>
            </a:r>
          </a:p>
          <a:p>
            <a:pPr>
              <a:lnSpc>
                <a:spcPct val="90000"/>
              </a:lnSpc>
              <a:spcBef>
                <a:spcPct val="5000"/>
              </a:spcBef>
            </a:pPr>
            <a:r>
              <a:rPr lang="en-US" altLang="en-US" sz="1400" dirty="0">
                <a:solidFill>
                  <a:srgbClr val="800080"/>
                </a:solidFill>
                <a:latin typeface="Courier New" panose="02070309020205020404" pitchFamily="49" charset="0"/>
              </a:rPr>
              <a:t>   if (s-&gt;top == -1)  </a:t>
            </a:r>
          </a:p>
          <a:p>
            <a:pPr>
              <a:lnSpc>
                <a:spcPct val="90000"/>
              </a:lnSpc>
              <a:spcBef>
                <a:spcPct val="5000"/>
              </a:spcBef>
            </a:pPr>
            <a:r>
              <a:rPr lang="en-US" altLang="en-US" sz="1400" dirty="0">
                <a:solidFill>
                  <a:srgbClr val="800080"/>
                </a:solidFill>
                <a:latin typeface="Courier New" panose="02070309020205020404" pitchFamily="49" charset="0"/>
              </a:rPr>
              <a:t>          return 1;</a:t>
            </a:r>
          </a:p>
          <a:p>
            <a:pPr>
              <a:lnSpc>
                <a:spcPct val="90000"/>
              </a:lnSpc>
              <a:spcBef>
                <a:spcPct val="5000"/>
              </a:spcBef>
            </a:pPr>
            <a:r>
              <a:rPr lang="en-US" altLang="en-US" sz="1400" dirty="0">
                <a:solidFill>
                  <a:srgbClr val="800080"/>
                </a:solidFill>
                <a:latin typeface="Courier New" panose="02070309020205020404" pitchFamily="49" charset="0"/>
              </a:rPr>
              <a:t>   else  </a:t>
            </a:r>
          </a:p>
          <a:p>
            <a:pPr>
              <a:lnSpc>
                <a:spcPct val="90000"/>
              </a:lnSpc>
              <a:spcBef>
                <a:spcPct val="5000"/>
              </a:spcBef>
            </a:pPr>
            <a:r>
              <a:rPr lang="en-US" altLang="en-US" sz="1400" dirty="0">
                <a:solidFill>
                  <a:srgbClr val="800080"/>
                </a:solidFill>
                <a:latin typeface="Courier New" panose="02070309020205020404" pitchFamily="49" charset="0"/>
              </a:rPr>
              <a:t>          return (0);</a:t>
            </a:r>
          </a:p>
          <a:p>
            <a:pPr>
              <a:lnSpc>
                <a:spcPct val="90000"/>
              </a:lnSpc>
              <a:spcBef>
                <a:spcPct val="5000"/>
              </a:spcBef>
            </a:pPr>
            <a:r>
              <a:rPr lang="en-US" altLang="en-US" sz="1400" dirty="0">
                <a:solidFill>
                  <a:srgbClr val="800080"/>
                </a:solidFill>
                <a:latin typeface="Courier New" panose="02070309020205020404" pitchFamily="49" charset="0"/>
              </a:rPr>
              <a:t>}</a:t>
            </a:r>
            <a:endParaRPr lang="en-US" altLang="en-US" sz="1400" dirty="0"/>
          </a:p>
        </p:txBody>
      </p:sp>
      <p:sp>
        <p:nvSpPr>
          <p:cNvPr id="11" name="Text Box 5"/>
          <p:cNvSpPr txBox="1">
            <a:spLocks noChangeArrowheads="1"/>
          </p:cNvSpPr>
          <p:nvPr/>
        </p:nvSpPr>
        <p:spPr bwMode="auto">
          <a:xfrm>
            <a:off x="1607624" y="4653136"/>
            <a:ext cx="1676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2400" dirty="0">
                <a:solidFill>
                  <a:srgbClr val="CC0000"/>
                </a:solidFill>
                <a:latin typeface="Times New Roman" panose="02020603050405020304" pitchFamily="18" charset="0"/>
                <a:cs typeface="Times New Roman" panose="02020603050405020304" pitchFamily="18" charset="0"/>
              </a:rPr>
              <a:t>ARRAY</a:t>
            </a:r>
          </a:p>
        </p:txBody>
      </p:sp>
      <p:sp>
        <p:nvSpPr>
          <p:cNvPr id="15" name="Text Box 5"/>
          <p:cNvSpPr txBox="1">
            <a:spLocks noChangeArrowheads="1"/>
          </p:cNvSpPr>
          <p:nvPr/>
        </p:nvSpPr>
        <p:spPr bwMode="auto">
          <a:xfrm>
            <a:off x="5638800" y="4653136"/>
            <a:ext cx="23175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2400" dirty="0" smtClean="0">
                <a:solidFill>
                  <a:srgbClr val="CC0000"/>
                </a:solidFill>
                <a:latin typeface="Times New Roman" panose="02020603050405020304" pitchFamily="18" charset="0"/>
                <a:cs typeface="Times New Roman" panose="02020603050405020304" pitchFamily="18" charset="0"/>
              </a:rPr>
              <a:t>LINKED LIST</a:t>
            </a:r>
            <a:endParaRPr lang="en-US" altLang="en-US" sz="2400" dirty="0">
              <a:solidFill>
                <a:srgbClr val="CC0000"/>
              </a:solidFill>
              <a:latin typeface="Times New Roman" panose="02020603050405020304" pitchFamily="18" charset="0"/>
              <a:cs typeface="Times New Roman" panose="02020603050405020304" pitchFamily="18" charset="0"/>
            </a:endParaRPr>
          </a:p>
        </p:txBody>
      </p:sp>
      <p:sp>
        <p:nvSpPr>
          <p:cNvPr id="10" name="Rounded Rectangle 9"/>
          <p:cNvSpPr/>
          <p:nvPr/>
        </p:nvSpPr>
        <p:spPr>
          <a:xfrm>
            <a:off x="4749180" y="2244700"/>
            <a:ext cx="3744415" cy="2127200"/>
          </a:xfrm>
          <a:prstGeom prst="roundRect">
            <a:avLst>
              <a:gd name="adj" fmla="val 2871"/>
            </a:avLst>
          </a:prstGeom>
          <a:solidFill>
            <a:srgbClr val="ECEFF8"/>
          </a:solidFill>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pPr>
              <a:lnSpc>
                <a:spcPct val="90000"/>
              </a:lnSpc>
              <a:spcBef>
                <a:spcPct val="5000"/>
              </a:spcBef>
            </a:pPr>
            <a:r>
              <a:rPr lang="en-US" altLang="en-US" sz="1400" dirty="0" err="1">
                <a:solidFill>
                  <a:srgbClr val="800080"/>
                </a:solidFill>
                <a:latin typeface="Courier New" panose="02070309020205020404" pitchFamily="49" charset="0"/>
              </a:rPr>
              <a:t>int</a:t>
            </a:r>
            <a:r>
              <a:rPr lang="en-US" altLang="en-US" sz="1400" dirty="0">
                <a:solidFill>
                  <a:srgbClr val="800080"/>
                </a:solidFill>
                <a:latin typeface="Courier New" panose="02070309020205020404" pitchFamily="49" charset="0"/>
              </a:rPr>
              <a:t> </a:t>
            </a:r>
            <a:r>
              <a:rPr lang="en-US" altLang="en-US" sz="1400" dirty="0" err="1">
                <a:solidFill>
                  <a:srgbClr val="800080"/>
                </a:solidFill>
                <a:latin typeface="Courier New" panose="02070309020205020404" pitchFamily="49" charset="0"/>
              </a:rPr>
              <a:t>isempty</a:t>
            </a:r>
            <a:r>
              <a:rPr lang="en-US" altLang="en-US" sz="1400" dirty="0">
                <a:solidFill>
                  <a:srgbClr val="800080"/>
                </a:solidFill>
                <a:latin typeface="Courier New" panose="02070309020205020404" pitchFamily="49" charset="0"/>
              </a:rPr>
              <a:t> (stack *top)</a:t>
            </a:r>
          </a:p>
          <a:p>
            <a:pPr>
              <a:lnSpc>
                <a:spcPct val="90000"/>
              </a:lnSpc>
              <a:spcBef>
                <a:spcPct val="5000"/>
              </a:spcBef>
            </a:pPr>
            <a:r>
              <a:rPr lang="en-US" altLang="en-US" sz="1400" dirty="0">
                <a:solidFill>
                  <a:srgbClr val="800080"/>
                </a:solidFill>
                <a:latin typeface="Courier New" panose="02070309020205020404" pitchFamily="49" charset="0"/>
              </a:rPr>
              <a:t>{</a:t>
            </a:r>
          </a:p>
          <a:p>
            <a:pPr>
              <a:lnSpc>
                <a:spcPct val="90000"/>
              </a:lnSpc>
              <a:spcBef>
                <a:spcPct val="5000"/>
              </a:spcBef>
            </a:pPr>
            <a:r>
              <a:rPr lang="en-US" altLang="en-US" sz="1400" dirty="0">
                <a:solidFill>
                  <a:srgbClr val="800080"/>
                </a:solidFill>
                <a:latin typeface="Courier New" panose="02070309020205020404" pitchFamily="49" charset="0"/>
              </a:rPr>
              <a:t>   if (top == NULL)</a:t>
            </a:r>
          </a:p>
          <a:p>
            <a:pPr>
              <a:lnSpc>
                <a:spcPct val="90000"/>
              </a:lnSpc>
              <a:spcBef>
                <a:spcPct val="5000"/>
              </a:spcBef>
            </a:pPr>
            <a:r>
              <a:rPr lang="en-US" altLang="en-US" sz="1400" dirty="0">
                <a:solidFill>
                  <a:srgbClr val="800080"/>
                </a:solidFill>
                <a:latin typeface="Courier New" panose="02070309020205020404" pitchFamily="49" charset="0"/>
              </a:rPr>
              <a:t>        return (1);</a:t>
            </a:r>
          </a:p>
          <a:p>
            <a:pPr>
              <a:lnSpc>
                <a:spcPct val="90000"/>
              </a:lnSpc>
              <a:spcBef>
                <a:spcPct val="5000"/>
              </a:spcBef>
            </a:pPr>
            <a:r>
              <a:rPr lang="en-US" altLang="en-US" sz="1400" dirty="0">
                <a:solidFill>
                  <a:srgbClr val="800080"/>
                </a:solidFill>
                <a:latin typeface="Courier New" panose="02070309020205020404" pitchFamily="49" charset="0"/>
              </a:rPr>
              <a:t>    else</a:t>
            </a:r>
          </a:p>
          <a:p>
            <a:pPr>
              <a:lnSpc>
                <a:spcPct val="90000"/>
              </a:lnSpc>
              <a:spcBef>
                <a:spcPct val="5000"/>
              </a:spcBef>
            </a:pPr>
            <a:r>
              <a:rPr lang="en-US" altLang="en-US" sz="1400" dirty="0">
                <a:solidFill>
                  <a:srgbClr val="800080"/>
                </a:solidFill>
                <a:latin typeface="Courier New" panose="02070309020205020404" pitchFamily="49" charset="0"/>
              </a:rPr>
              <a:t>        return (0);</a:t>
            </a:r>
          </a:p>
          <a:p>
            <a:pPr>
              <a:lnSpc>
                <a:spcPct val="90000"/>
              </a:lnSpc>
              <a:spcBef>
                <a:spcPct val="5000"/>
              </a:spcBef>
            </a:pPr>
            <a:r>
              <a:rPr lang="en-US" altLang="en-US" sz="1400" dirty="0">
                <a:solidFill>
                  <a:srgbClr val="800080"/>
                </a:solidFill>
                <a:latin typeface="Courier New" panose="02070309020205020404" pitchFamily="49" charset="0"/>
              </a:rPr>
              <a:t>}</a:t>
            </a:r>
            <a:endParaRPr lang="en-US" altLang="en-US" sz="1400" dirty="0"/>
          </a:p>
        </p:txBody>
      </p:sp>
    </p:spTree>
    <p:extLst>
      <p:ext uri="{BB962C8B-B14F-4D97-AF65-F5344CB8AC3E}">
        <p14:creationId xmlns:p14="http://schemas.microsoft.com/office/powerpoint/2010/main" val="26228927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6632"/>
            <a:ext cx="8712968" cy="1143000"/>
          </a:xfrm>
        </p:spPr>
        <p:txBody>
          <a:bodyPr>
            <a:normAutofit/>
          </a:bodyPr>
          <a:lstStyle/>
          <a:p>
            <a:pPr marL="0" indent="0" algn="l">
              <a:buNone/>
            </a:pPr>
            <a:r>
              <a:rPr lang="en-US" sz="4000" dirty="0" smtClean="0">
                <a:solidFill>
                  <a:srgbClr val="7030A0"/>
                </a:solidFill>
                <a:latin typeface="Times New Roman" pitchFamily="18" charset="0"/>
                <a:cs typeface="Times New Roman" pitchFamily="18" charset="0"/>
              </a:rPr>
              <a:t>Example: A Stack using an Array</a:t>
            </a:r>
            <a:endParaRPr lang="en-IN" sz="4000" dirty="0">
              <a:solidFill>
                <a:srgbClr val="7030A0"/>
              </a:solidFill>
              <a:latin typeface="Courier New" panose="02070309020205020404" pitchFamily="49" charset="0"/>
              <a:cs typeface="Courier New" panose="02070309020205020404" pitchFamily="49" charset="0"/>
            </a:endParaRP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22</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#00: © DSamanta</a:t>
            </a:r>
            <a:endParaRPr lang="en-IN" dirty="0">
              <a:solidFill>
                <a:prstClr val="black">
                  <a:lumMod val="50000"/>
                  <a:lumOff val="50000"/>
                </a:prstClr>
              </a:solidFill>
            </a:endParaRPr>
          </a:p>
        </p:txBody>
      </p:sp>
      <p:sp>
        <p:nvSpPr>
          <p:cNvPr id="7" name="Rounded Rectangle 6"/>
          <p:cNvSpPr/>
          <p:nvPr/>
        </p:nvSpPr>
        <p:spPr>
          <a:xfrm>
            <a:off x="419361" y="980728"/>
            <a:ext cx="6781278" cy="5112568"/>
          </a:xfrm>
          <a:prstGeom prst="roundRect">
            <a:avLst>
              <a:gd name="adj" fmla="val 2871"/>
            </a:avLst>
          </a:prstGeom>
          <a:solidFill>
            <a:srgbClr val="ECEFF8"/>
          </a:solidFill>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pPr>
              <a:lnSpc>
                <a:spcPct val="90000"/>
              </a:lnSpc>
            </a:pPr>
            <a:r>
              <a:rPr lang="en-US" altLang="en-US" sz="1400" dirty="0">
                <a:solidFill>
                  <a:srgbClr val="800080"/>
                </a:solidFill>
                <a:latin typeface="Courier New" panose="02070309020205020404" pitchFamily="49" charset="0"/>
              </a:rPr>
              <a:t>#include &lt;</a:t>
            </a:r>
            <a:r>
              <a:rPr lang="en-US" altLang="en-US" sz="1400" dirty="0" err="1">
                <a:solidFill>
                  <a:srgbClr val="800080"/>
                </a:solidFill>
                <a:latin typeface="Courier New" panose="02070309020205020404" pitchFamily="49" charset="0"/>
              </a:rPr>
              <a:t>stdio.h</a:t>
            </a:r>
            <a:r>
              <a:rPr lang="en-US" altLang="en-US" sz="1400" dirty="0">
                <a:solidFill>
                  <a:srgbClr val="800080"/>
                </a:solidFill>
                <a:latin typeface="Courier New" panose="02070309020205020404" pitchFamily="49" charset="0"/>
              </a:rPr>
              <a:t>&gt;</a:t>
            </a:r>
          </a:p>
          <a:p>
            <a:pPr>
              <a:lnSpc>
                <a:spcPct val="90000"/>
              </a:lnSpc>
            </a:pPr>
            <a:r>
              <a:rPr lang="en-US" altLang="en-US" sz="1400" dirty="0">
                <a:solidFill>
                  <a:srgbClr val="800080"/>
                </a:solidFill>
                <a:latin typeface="Courier New" panose="02070309020205020404" pitchFamily="49" charset="0"/>
              </a:rPr>
              <a:t>#define MAXSIZE 100</a:t>
            </a:r>
          </a:p>
          <a:p>
            <a:pPr>
              <a:lnSpc>
                <a:spcPct val="90000"/>
              </a:lnSpc>
            </a:pPr>
            <a:endParaRPr lang="en-US" altLang="en-US" sz="600" dirty="0">
              <a:solidFill>
                <a:srgbClr val="800080"/>
              </a:solidFill>
              <a:latin typeface="Courier New" panose="02070309020205020404" pitchFamily="49" charset="0"/>
            </a:endParaRPr>
          </a:p>
          <a:p>
            <a:pPr>
              <a:lnSpc>
                <a:spcPct val="90000"/>
              </a:lnSpc>
            </a:pPr>
            <a:r>
              <a:rPr lang="en-US" altLang="en-US" sz="1400" dirty="0" err="1">
                <a:solidFill>
                  <a:srgbClr val="800080"/>
                </a:solidFill>
                <a:latin typeface="Courier New" panose="02070309020205020404" pitchFamily="49" charset="0"/>
              </a:rPr>
              <a:t>struct</a:t>
            </a:r>
            <a:r>
              <a:rPr lang="en-US" altLang="en-US" sz="1400" dirty="0">
                <a:solidFill>
                  <a:srgbClr val="800080"/>
                </a:solidFill>
                <a:latin typeface="Courier New" panose="02070309020205020404" pitchFamily="49" charset="0"/>
              </a:rPr>
              <a:t> </a:t>
            </a:r>
            <a:r>
              <a:rPr lang="en-US" altLang="en-US" sz="1400" dirty="0" err="1">
                <a:solidFill>
                  <a:srgbClr val="800080"/>
                </a:solidFill>
                <a:latin typeface="Courier New" panose="02070309020205020404" pitchFamily="49" charset="0"/>
              </a:rPr>
              <a:t>lifo</a:t>
            </a:r>
            <a:r>
              <a:rPr lang="en-US" altLang="en-US" sz="1400" dirty="0">
                <a:solidFill>
                  <a:srgbClr val="800080"/>
                </a:solidFill>
                <a:latin typeface="Courier New" panose="02070309020205020404" pitchFamily="49" charset="0"/>
              </a:rPr>
              <a:t> </a:t>
            </a:r>
          </a:p>
          <a:p>
            <a:pPr>
              <a:lnSpc>
                <a:spcPct val="90000"/>
              </a:lnSpc>
            </a:pPr>
            <a:r>
              <a:rPr lang="en-US" altLang="en-US" sz="1400" dirty="0">
                <a:solidFill>
                  <a:srgbClr val="800080"/>
                </a:solidFill>
                <a:latin typeface="Courier New" panose="02070309020205020404" pitchFamily="49" charset="0"/>
              </a:rPr>
              <a:t>{</a:t>
            </a:r>
          </a:p>
          <a:p>
            <a:pPr>
              <a:lnSpc>
                <a:spcPct val="90000"/>
              </a:lnSpc>
            </a:pPr>
            <a:r>
              <a:rPr lang="en-US" altLang="en-US" sz="1400" dirty="0">
                <a:solidFill>
                  <a:srgbClr val="800080"/>
                </a:solidFill>
                <a:latin typeface="Courier New" panose="02070309020205020404" pitchFamily="49" charset="0"/>
              </a:rPr>
              <a:t>   </a:t>
            </a:r>
            <a:r>
              <a:rPr lang="en-US" altLang="en-US" sz="1400" dirty="0" err="1">
                <a:solidFill>
                  <a:srgbClr val="800080"/>
                </a:solidFill>
                <a:latin typeface="Courier New" panose="02070309020205020404" pitchFamily="49" charset="0"/>
              </a:rPr>
              <a:t>int</a:t>
            </a:r>
            <a:r>
              <a:rPr lang="en-US" altLang="en-US" sz="1400" dirty="0">
                <a:solidFill>
                  <a:srgbClr val="800080"/>
                </a:solidFill>
                <a:latin typeface="Courier New" panose="02070309020205020404" pitchFamily="49" charset="0"/>
              </a:rPr>
              <a:t> </a:t>
            </a:r>
            <a:r>
              <a:rPr lang="en-US" altLang="en-US" sz="1400" dirty="0" err="1">
                <a:solidFill>
                  <a:srgbClr val="800080"/>
                </a:solidFill>
                <a:latin typeface="Courier New" panose="02070309020205020404" pitchFamily="49" charset="0"/>
              </a:rPr>
              <a:t>st</a:t>
            </a:r>
            <a:r>
              <a:rPr lang="en-US" altLang="en-US" sz="1400" dirty="0">
                <a:solidFill>
                  <a:srgbClr val="800080"/>
                </a:solidFill>
                <a:latin typeface="Courier New" panose="02070309020205020404" pitchFamily="49" charset="0"/>
              </a:rPr>
              <a:t>[MAXSIZE];</a:t>
            </a:r>
          </a:p>
          <a:p>
            <a:pPr>
              <a:lnSpc>
                <a:spcPct val="90000"/>
              </a:lnSpc>
            </a:pPr>
            <a:r>
              <a:rPr lang="en-US" altLang="en-US" sz="1400" dirty="0">
                <a:solidFill>
                  <a:srgbClr val="800080"/>
                </a:solidFill>
                <a:latin typeface="Courier New" panose="02070309020205020404" pitchFamily="49" charset="0"/>
              </a:rPr>
              <a:t>   </a:t>
            </a:r>
            <a:r>
              <a:rPr lang="en-US" altLang="en-US" sz="1400" dirty="0" err="1">
                <a:solidFill>
                  <a:srgbClr val="800080"/>
                </a:solidFill>
                <a:latin typeface="Courier New" panose="02070309020205020404" pitchFamily="49" charset="0"/>
              </a:rPr>
              <a:t>int</a:t>
            </a:r>
            <a:r>
              <a:rPr lang="en-US" altLang="en-US" sz="1400" dirty="0">
                <a:solidFill>
                  <a:srgbClr val="800080"/>
                </a:solidFill>
                <a:latin typeface="Courier New" panose="02070309020205020404" pitchFamily="49" charset="0"/>
              </a:rPr>
              <a:t>  top;</a:t>
            </a:r>
          </a:p>
          <a:p>
            <a:pPr>
              <a:lnSpc>
                <a:spcPct val="90000"/>
              </a:lnSpc>
            </a:pPr>
            <a:r>
              <a:rPr lang="en-US" altLang="en-US" sz="1400" dirty="0">
                <a:solidFill>
                  <a:srgbClr val="800080"/>
                </a:solidFill>
                <a:latin typeface="Courier New" panose="02070309020205020404" pitchFamily="49" charset="0"/>
              </a:rPr>
              <a:t>};</a:t>
            </a:r>
          </a:p>
          <a:p>
            <a:pPr>
              <a:lnSpc>
                <a:spcPct val="90000"/>
              </a:lnSpc>
            </a:pPr>
            <a:r>
              <a:rPr lang="en-US" altLang="en-US" sz="1400" dirty="0" err="1">
                <a:solidFill>
                  <a:srgbClr val="800080"/>
                </a:solidFill>
                <a:latin typeface="Courier New" panose="02070309020205020404" pitchFamily="49" charset="0"/>
              </a:rPr>
              <a:t>typedef</a:t>
            </a:r>
            <a:r>
              <a:rPr lang="en-US" altLang="en-US" sz="1400" dirty="0">
                <a:solidFill>
                  <a:srgbClr val="800080"/>
                </a:solidFill>
                <a:latin typeface="Courier New" panose="02070309020205020404" pitchFamily="49" charset="0"/>
              </a:rPr>
              <a:t> </a:t>
            </a:r>
            <a:r>
              <a:rPr lang="en-US" altLang="en-US" sz="1400" dirty="0" err="1">
                <a:solidFill>
                  <a:srgbClr val="800080"/>
                </a:solidFill>
                <a:latin typeface="Courier New" panose="02070309020205020404" pitchFamily="49" charset="0"/>
              </a:rPr>
              <a:t>struct</a:t>
            </a:r>
            <a:r>
              <a:rPr lang="en-US" altLang="en-US" sz="1400" dirty="0">
                <a:solidFill>
                  <a:srgbClr val="800080"/>
                </a:solidFill>
                <a:latin typeface="Courier New" panose="02070309020205020404" pitchFamily="49" charset="0"/>
              </a:rPr>
              <a:t> </a:t>
            </a:r>
            <a:r>
              <a:rPr lang="en-US" altLang="en-US" sz="1400" dirty="0" err="1">
                <a:solidFill>
                  <a:srgbClr val="800080"/>
                </a:solidFill>
                <a:latin typeface="Courier New" panose="02070309020205020404" pitchFamily="49" charset="0"/>
              </a:rPr>
              <a:t>lifo</a:t>
            </a:r>
            <a:r>
              <a:rPr lang="en-US" altLang="en-US" sz="1400" dirty="0">
                <a:solidFill>
                  <a:srgbClr val="800080"/>
                </a:solidFill>
                <a:latin typeface="Courier New" panose="02070309020205020404" pitchFamily="49" charset="0"/>
              </a:rPr>
              <a:t> stack;</a:t>
            </a:r>
          </a:p>
          <a:p>
            <a:pPr>
              <a:lnSpc>
                <a:spcPct val="90000"/>
              </a:lnSpc>
            </a:pPr>
            <a:endParaRPr lang="en-US" altLang="en-US" sz="600" dirty="0">
              <a:solidFill>
                <a:srgbClr val="800080"/>
              </a:solidFill>
              <a:latin typeface="Courier New" panose="02070309020205020404" pitchFamily="49" charset="0"/>
            </a:endParaRPr>
          </a:p>
          <a:p>
            <a:pPr>
              <a:lnSpc>
                <a:spcPct val="90000"/>
              </a:lnSpc>
            </a:pPr>
            <a:r>
              <a:rPr lang="en-US" altLang="en-US" sz="1400" dirty="0">
                <a:solidFill>
                  <a:srgbClr val="800080"/>
                </a:solidFill>
                <a:latin typeface="Courier New" panose="02070309020205020404" pitchFamily="49" charset="0"/>
              </a:rPr>
              <a:t>main</a:t>
            </a:r>
            <a:r>
              <a:rPr lang="en-US" altLang="en-US" sz="1400" dirty="0" smtClean="0">
                <a:solidFill>
                  <a:srgbClr val="800080"/>
                </a:solidFill>
                <a:latin typeface="Courier New" panose="02070309020205020404" pitchFamily="49" charset="0"/>
              </a:rPr>
              <a:t>() {</a:t>
            </a:r>
            <a:endParaRPr lang="en-US" altLang="en-US" sz="1400" dirty="0">
              <a:solidFill>
                <a:srgbClr val="800080"/>
              </a:solidFill>
              <a:latin typeface="Courier New" panose="02070309020205020404" pitchFamily="49" charset="0"/>
            </a:endParaRPr>
          </a:p>
          <a:p>
            <a:pPr>
              <a:lnSpc>
                <a:spcPct val="90000"/>
              </a:lnSpc>
            </a:pPr>
            <a:r>
              <a:rPr lang="en-US" altLang="en-US" sz="1400" dirty="0">
                <a:solidFill>
                  <a:srgbClr val="800080"/>
                </a:solidFill>
                <a:latin typeface="Courier New" panose="02070309020205020404" pitchFamily="49" charset="0"/>
              </a:rPr>
              <a:t>  stack A, B; </a:t>
            </a:r>
          </a:p>
          <a:p>
            <a:pPr>
              <a:lnSpc>
                <a:spcPct val="90000"/>
              </a:lnSpc>
            </a:pPr>
            <a:r>
              <a:rPr lang="en-US" altLang="en-US" sz="1400" dirty="0">
                <a:solidFill>
                  <a:srgbClr val="800080"/>
                </a:solidFill>
                <a:latin typeface="Courier New" panose="02070309020205020404" pitchFamily="49" charset="0"/>
              </a:rPr>
              <a:t>  create(&amp;A);  </a:t>
            </a:r>
            <a:endParaRPr lang="en-US" altLang="en-US" sz="1400" dirty="0" smtClean="0">
              <a:solidFill>
                <a:srgbClr val="800080"/>
              </a:solidFill>
              <a:latin typeface="Courier New" panose="02070309020205020404" pitchFamily="49" charset="0"/>
            </a:endParaRPr>
          </a:p>
          <a:p>
            <a:pPr>
              <a:lnSpc>
                <a:spcPct val="90000"/>
              </a:lnSpc>
            </a:pPr>
            <a:r>
              <a:rPr lang="en-US" altLang="en-US" sz="1400" dirty="0">
                <a:solidFill>
                  <a:srgbClr val="800080"/>
                </a:solidFill>
                <a:latin typeface="Courier New" panose="02070309020205020404" pitchFamily="49" charset="0"/>
              </a:rPr>
              <a:t> </a:t>
            </a:r>
            <a:r>
              <a:rPr lang="en-US" altLang="en-US" sz="1400" dirty="0" smtClean="0">
                <a:solidFill>
                  <a:srgbClr val="800080"/>
                </a:solidFill>
                <a:latin typeface="Courier New" panose="02070309020205020404" pitchFamily="49" charset="0"/>
              </a:rPr>
              <a:t> create</a:t>
            </a:r>
            <a:r>
              <a:rPr lang="en-US" altLang="en-US" sz="1400" dirty="0">
                <a:solidFill>
                  <a:srgbClr val="800080"/>
                </a:solidFill>
                <a:latin typeface="Courier New" panose="02070309020205020404" pitchFamily="49" charset="0"/>
              </a:rPr>
              <a:t>(&amp;B);</a:t>
            </a:r>
          </a:p>
          <a:p>
            <a:pPr>
              <a:lnSpc>
                <a:spcPct val="90000"/>
              </a:lnSpc>
            </a:pPr>
            <a:r>
              <a:rPr lang="en-US" altLang="en-US" sz="1400" dirty="0">
                <a:solidFill>
                  <a:srgbClr val="800080"/>
                </a:solidFill>
                <a:latin typeface="Courier New" panose="02070309020205020404" pitchFamily="49" charset="0"/>
              </a:rPr>
              <a:t>  push(&amp;A,10</a:t>
            </a:r>
            <a:r>
              <a:rPr lang="en-US" altLang="en-US" sz="1400" dirty="0" smtClean="0">
                <a:solidFill>
                  <a:srgbClr val="800080"/>
                </a:solidFill>
                <a:latin typeface="Courier New" panose="02070309020205020404" pitchFamily="49" charset="0"/>
              </a:rPr>
              <a:t>); </a:t>
            </a:r>
          </a:p>
          <a:p>
            <a:pPr>
              <a:lnSpc>
                <a:spcPct val="90000"/>
              </a:lnSpc>
            </a:pPr>
            <a:r>
              <a:rPr lang="en-US" altLang="en-US" sz="1400" dirty="0" smtClean="0">
                <a:solidFill>
                  <a:srgbClr val="800080"/>
                </a:solidFill>
                <a:latin typeface="Courier New" panose="02070309020205020404" pitchFamily="49" charset="0"/>
              </a:rPr>
              <a:t>  push</a:t>
            </a:r>
            <a:r>
              <a:rPr lang="en-US" altLang="en-US" sz="1400" dirty="0">
                <a:solidFill>
                  <a:srgbClr val="800080"/>
                </a:solidFill>
                <a:latin typeface="Courier New" panose="02070309020205020404" pitchFamily="49" charset="0"/>
              </a:rPr>
              <a:t>(&amp;A,20</a:t>
            </a:r>
            <a:r>
              <a:rPr lang="en-US" altLang="en-US" sz="1400" dirty="0" smtClean="0">
                <a:solidFill>
                  <a:srgbClr val="800080"/>
                </a:solidFill>
                <a:latin typeface="Courier New" panose="02070309020205020404" pitchFamily="49" charset="0"/>
              </a:rPr>
              <a:t>);</a:t>
            </a:r>
          </a:p>
          <a:p>
            <a:pPr>
              <a:lnSpc>
                <a:spcPct val="90000"/>
              </a:lnSpc>
            </a:pPr>
            <a:r>
              <a:rPr lang="en-US" altLang="en-US" sz="1400" dirty="0">
                <a:solidFill>
                  <a:srgbClr val="800080"/>
                </a:solidFill>
                <a:latin typeface="Courier New" panose="02070309020205020404" pitchFamily="49" charset="0"/>
              </a:rPr>
              <a:t> </a:t>
            </a:r>
            <a:r>
              <a:rPr lang="en-US" altLang="en-US" sz="1400" dirty="0" smtClean="0">
                <a:solidFill>
                  <a:srgbClr val="800080"/>
                </a:solidFill>
                <a:latin typeface="Courier New" panose="02070309020205020404" pitchFamily="49" charset="0"/>
              </a:rPr>
              <a:t> push</a:t>
            </a:r>
            <a:r>
              <a:rPr lang="en-US" altLang="en-US" sz="1400" dirty="0">
                <a:solidFill>
                  <a:srgbClr val="800080"/>
                </a:solidFill>
                <a:latin typeface="Courier New" panose="02070309020205020404" pitchFamily="49" charset="0"/>
              </a:rPr>
              <a:t>(&amp;A,30);</a:t>
            </a:r>
          </a:p>
          <a:p>
            <a:pPr>
              <a:lnSpc>
                <a:spcPct val="90000"/>
              </a:lnSpc>
            </a:pPr>
            <a:r>
              <a:rPr lang="en-US" altLang="en-US" sz="1400" dirty="0">
                <a:solidFill>
                  <a:srgbClr val="800080"/>
                </a:solidFill>
                <a:latin typeface="Courier New" panose="02070309020205020404" pitchFamily="49" charset="0"/>
              </a:rPr>
              <a:t>  push(&amp;B,100);  </a:t>
            </a:r>
            <a:endParaRPr lang="en-US" altLang="en-US" sz="1400" dirty="0" smtClean="0">
              <a:solidFill>
                <a:srgbClr val="800080"/>
              </a:solidFill>
              <a:latin typeface="Courier New" panose="02070309020205020404" pitchFamily="49" charset="0"/>
            </a:endParaRPr>
          </a:p>
          <a:p>
            <a:pPr>
              <a:lnSpc>
                <a:spcPct val="90000"/>
              </a:lnSpc>
            </a:pPr>
            <a:r>
              <a:rPr lang="en-US" altLang="en-US" sz="1400" dirty="0">
                <a:solidFill>
                  <a:srgbClr val="800080"/>
                </a:solidFill>
                <a:latin typeface="Courier New" panose="02070309020205020404" pitchFamily="49" charset="0"/>
              </a:rPr>
              <a:t> </a:t>
            </a:r>
            <a:r>
              <a:rPr lang="en-US" altLang="en-US" sz="1400" dirty="0" smtClean="0">
                <a:solidFill>
                  <a:srgbClr val="800080"/>
                </a:solidFill>
                <a:latin typeface="Courier New" panose="02070309020205020404" pitchFamily="49" charset="0"/>
              </a:rPr>
              <a:t> push</a:t>
            </a:r>
            <a:r>
              <a:rPr lang="en-US" altLang="en-US" sz="1400" dirty="0">
                <a:solidFill>
                  <a:srgbClr val="800080"/>
                </a:solidFill>
                <a:latin typeface="Courier New" panose="02070309020205020404" pitchFamily="49" charset="0"/>
              </a:rPr>
              <a:t>(&amp;B,5);</a:t>
            </a:r>
          </a:p>
          <a:p>
            <a:pPr>
              <a:lnSpc>
                <a:spcPct val="90000"/>
              </a:lnSpc>
            </a:pPr>
            <a:r>
              <a:rPr lang="en-US" altLang="en-US" sz="800" dirty="0">
                <a:solidFill>
                  <a:srgbClr val="800080"/>
                </a:solidFill>
                <a:latin typeface="Courier New" panose="02070309020205020404" pitchFamily="49" charset="0"/>
              </a:rPr>
              <a:t>  </a:t>
            </a:r>
          </a:p>
          <a:p>
            <a:pPr>
              <a:lnSpc>
                <a:spcPct val="90000"/>
              </a:lnSpc>
            </a:pPr>
            <a:r>
              <a:rPr lang="en-US" altLang="en-US" sz="1400" dirty="0">
                <a:solidFill>
                  <a:srgbClr val="800080"/>
                </a:solidFill>
                <a:latin typeface="Courier New" panose="02070309020205020404" pitchFamily="49" charset="0"/>
              </a:rPr>
              <a:t>  </a:t>
            </a:r>
            <a:r>
              <a:rPr lang="en-US" altLang="en-US" sz="1400" dirty="0" err="1">
                <a:solidFill>
                  <a:srgbClr val="800080"/>
                </a:solidFill>
                <a:latin typeface="Courier New" panose="02070309020205020404" pitchFamily="49" charset="0"/>
              </a:rPr>
              <a:t>printf</a:t>
            </a:r>
            <a:r>
              <a:rPr lang="en-US" altLang="en-US" sz="1400" dirty="0">
                <a:solidFill>
                  <a:srgbClr val="800080"/>
                </a:solidFill>
                <a:latin typeface="Courier New" panose="02070309020205020404" pitchFamily="49" charset="0"/>
              </a:rPr>
              <a:t> (“%d %d”, pop(&amp;A</a:t>
            </a:r>
            <a:r>
              <a:rPr lang="en-US" altLang="en-US" sz="1400" dirty="0" smtClean="0">
                <a:solidFill>
                  <a:srgbClr val="800080"/>
                </a:solidFill>
                <a:latin typeface="Courier New" panose="02070309020205020404" pitchFamily="49" charset="0"/>
              </a:rPr>
              <a:t>), pop</a:t>
            </a:r>
            <a:r>
              <a:rPr lang="en-US" altLang="en-US" sz="1400" dirty="0">
                <a:solidFill>
                  <a:srgbClr val="800080"/>
                </a:solidFill>
                <a:latin typeface="Courier New" panose="02070309020205020404" pitchFamily="49" charset="0"/>
              </a:rPr>
              <a:t>(&amp;B));</a:t>
            </a:r>
          </a:p>
          <a:p>
            <a:pPr>
              <a:lnSpc>
                <a:spcPct val="90000"/>
              </a:lnSpc>
            </a:pPr>
            <a:endParaRPr lang="en-US" altLang="en-US" sz="800" dirty="0">
              <a:solidFill>
                <a:srgbClr val="800080"/>
              </a:solidFill>
              <a:latin typeface="Courier New" panose="02070309020205020404" pitchFamily="49" charset="0"/>
            </a:endParaRPr>
          </a:p>
          <a:p>
            <a:pPr>
              <a:lnSpc>
                <a:spcPct val="90000"/>
              </a:lnSpc>
            </a:pPr>
            <a:r>
              <a:rPr lang="en-US" altLang="en-US" sz="1400" dirty="0">
                <a:solidFill>
                  <a:srgbClr val="800080"/>
                </a:solidFill>
                <a:latin typeface="Courier New" panose="02070309020205020404" pitchFamily="49" charset="0"/>
              </a:rPr>
              <a:t>  push (&amp;A, pop(&amp;B));</a:t>
            </a:r>
          </a:p>
          <a:p>
            <a:pPr>
              <a:lnSpc>
                <a:spcPct val="90000"/>
              </a:lnSpc>
            </a:pPr>
            <a:endParaRPr lang="en-US" altLang="en-US" sz="800" dirty="0">
              <a:solidFill>
                <a:srgbClr val="800080"/>
              </a:solidFill>
              <a:latin typeface="Courier New" panose="02070309020205020404" pitchFamily="49" charset="0"/>
            </a:endParaRPr>
          </a:p>
          <a:p>
            <a:pPr>
              <a:lnSpc>
                <a:spcPct val="90000"/>
              </a:lnSpc>
            </a:pPr>
            <a:r>
              <a:rPr lang="en-US" altLang="en-US" sz="1400" dirty="0">
                <a:solidFill>
                  <a:srgbClr val="800080"/>
                </a:solidFill>
                <a:latin typeface="Courier New" panose="02070309020205020404" pitchFamily="49" charset="0"/>
              </a:rPr>
              <a:t>  if (</a:t>
            </a:r>
            <a:r>
              <a:rPr lang="en-US" altLang="en-US" sz="1400" dirty="0" err="1">
                <a:solidFill>
                  <a:srgbClr val="800080"/>
                </a:solidFill>
                <a:latin typeface="Courier New" panose="02070309020205020404" pitchFamily="49" charset="0"/>
              </a:rPr>
              <a:t>isempty</a:t>
            </a:r>
            <a:r>
              <a:rPr lang="en-US" altLang="en-US" sz="1400" dirty="0">
                <a:solidFill>
                  <a:srgbClr val="800080"/>
                </a:solidFill>
                <a:latin typeface="Courier New" panose="02070309020205020404" pitchFamily="49" charset="0"/>
              </a:rPr>
              <a:t>(&amp;B))</a:t>
            </a:r>
          </a:p>
          <a:p>
            <a:pPr>
              <a:lnSpc>
                <a:spcPct val="90000"/>
              </a:lnSpc>
            </a:pPr>
            <a:r>
              <a:rPr lang="en-US" altLang="en-US" sz="1400" dirty="0">
                <a:solidFill>
                  <a:srgbClr val="800080"/>
                </a:solidFill>
                <a:latin typeface="Courier New" panose="02070309020205020404" pitchFamily="49" charset="0"/>
              </a:rPr>
              <a:t>    </a:t>
            </a:r>
            <a:r>
              <a:rPr lang="en-US" altLang="en-US" sz="1400" dirty="0" err="1">
                <a:solidFill>
                  <a:srgbClr val="800080"/>
                </a:solidFill>
                <a:latin typeface="Courier New" panose="02070309020205020404" pitchFamily="49" charset="0"/>
              </a:rPr>
              <a:t>printf</a:t>
            </a:r>
            <a:r>
              <a:rPr lang="en-US" altLang="en-US" sz="1400" dirty="0">
                <a:solidFill>
                  <a:srgbClr val="800080"/>
                </a:solidFill>
                <a:latin typeface="Courier New" panose="02070309020205020404" pitchFamily="49" charset="0"/>
              </a:rPr>
              <a:t> (“\n B is empty”);</a:t>
            </a:r>
          </a:p>
          <a:p>
            <a:pPr>
              <a:lnSpc>
                <a:spcPct val="90000"/>
              </a:lnSpc>
            </a:pPr>
            <a:r>
              <a:rPr lang="en-US" altLang="en-US" sz="1400" dirty="0" smtClean="0">
                <a:solidFill>
                  <a:srgbClr val="800080"/>
                </a:solidFill>
                <a:latin typeface="Courier New" panose="02070309020205020404" pitchFamily="49" charset="0"/>
              </a:rPr>
              <a:t>  return;</a:t>
            </a:r>
          </a:p>
          <a:p>
            <a:pPr>
              <a:lnSpc>
                <a:spcPct val="90000"/>
              </a:lnSpc>
            </a:pPr>
            <a:r>
              <a:rPr lang="en-US" altLang="en-US" sz="1400" dirty="0" smtClean="0">
                <a:solidFill>
                  <a:srgbClr val="800080"/>
                </a:solidFill>
                <a:latin typeface="Courier New" panose="02070309020205020404" pitchFamily="49" charset="0"/>
              </a:rPr>
              <a:t>}</a:t>
            </a:r>
            <a:endParaRPr lang="en-US" altLang="en-US" sz="1400" dirty="0">
              <a:solidFill>
                <a:srgbClr val="800080"/>
              </a:solidFill>
              <a:latin typeface="Courier New" panose="02070309020205020404" pitchFamily="49" charset="0"/>
            </a:endParaRPr>
          </a:p>
        </p:txBody>
      </p:sp>
    </p:spTree>
    <p:extLst>
      <p:ext uri="{BB962C8B-B14F-4D97-AF65-F5344CB8AC3E}">
        <p14:creationId xmlns:p14="http://schemas.microsoft.com/office/powerpoint/2010/main" val="18630345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12968" cy="1143000"/>
          </a:xfrm>
        </p:spPr>
        <p:txBody>
          <a:bodyPr>
            <a:normAutofit/>
          </a:bodyPr>
          <a:lstStyle/>
          <a:p>
            <a:pPr marL="0" indent="0" algn="l">
              <a:buNone/>
            </a:pPr>
            <a:r>
              <a:rPr lang="en-IN" sz="4000" dirty="0" smtClean="0">
                <a:solidFill>
                  <a:srgbClr val="7030A0"/>
                </a:solidFill>
                <a:latin typeface="Times New Roman" pitchFamily="18" charset="0"/>
                <a:cs typeface="Times New Roman" pitchFamily="18" charset="0"/>
              </a:rPr>
              <a:t>Example: A Stack using Linked </a:t>
            </a:r>
            <a:r>
              <a:rPr lang="en-IN" sz="4000" dirty="0">
                <a:solidFill>
                  <a:srgbClr val="7030A0"/>
                </a:solidFill>
                <a:latin typeface="Times New Roman" pitchFamily="18" charset="0"/>
                <a:cs typeface="Times New Roman" pitchFamily="18" charset="0"/>
              </a:rPr>
              <a:t>L</a:t>
            </a:r>
            <a:r>
              <a:rPr lang="en-IN" sz="4000" dirty="0" smtClean="0">
                <a:solidFill>
                  <a:srgbClr val="7030A0"/>
                </a:solidFill>
                <a:latin typeface="Times New Roman" pitchFamily="18" charset="0"/>
                <a:cs typeface="Times New Roman" pitchFamily="18" charset="0"/>
              </a:rPr>
              <a:t>ist</a:t>
            </a:r>
            <a:endParaRPr lang="en-IN" sz="4000" dirty="0">
              <a:solidFill>
                <a:srgbClr val="7030A0"/>
              </a:solidFill>
              <a:latin typeface="Courier New" panose="02070309020205020404" pitchFamily="49" charset="0"/>
              <a:cs typeface="Courier New" panose="02070309020205020404" pitchFamily="49" charset="0"/>
            </a:endParaRP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23</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#00: © DSamanta</a:t>
            </a:r>
            <a:endParaRPr lang="en-IN" dirty="0">
              <a:solidFill>
                <a:prstClr val="black">
                  <a:lumMod val="50000"/>
                  <a:lumOff val="50000"/>
                </a:prstClr>
              </a:solidFill>
            </a:endParaRPr>
          </a:p>
        </p:txBody>
      </p:sp>
      <p:sp>
        <p:nvSpPr>
          <p:cNvPr id="7" name="Rounded Rectangle 6"/>
          <p:cNvSpPr/>
          <p:nvPr/>
        </p:nvSpPr>
        <p:spPr>
          <a:xfrm>
            <a:off x="419361" y="1124744"/>
            <a:ext cx="6781278" cy="4896544"/>
          </a:xfrm>
          <a:prstGeom prst="roundRect">
            <a:avLst>
              <a:gd name="adj" fmla="val 2871"/>
            </a:avLst>
          </a:prstGeom>
          <a:solidFill>
            <a:srgbClr val="ECEFF8"/>
          </a:solidFill>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pPr>
              <a:lnSpc>
                <a:spcPct val="90000"/>
              </a:lnSpc>
            </a:pPr>
            <a:r>
              <a:rPr lang="en-US" altLang="en-US" sz="1400" dirty="0">
                <a:solidFill>
                  <a:srgbClr val="800080"/>
                </a:solidFill>
                <a:latin typeface="Courier New" panose="02070309020205020404" pitchFamily="49" charset="0"/>
              </a:rPr>
              <a:t>#include &lt;</a:t>
            </a:r>
            <a:r>
              <a:rPr lang="en-US" altLang="en-US" sz="1400" dirty="0" err="1">
                <a:solidFill>
                  <a:srgbClr val="800080"/>
                </a:solidFill>
                <a:latin typeface="Courier New" panose="02070309020205020404" pitchFamily="49" charset="0"/>
              </a:rPr>
              <a:t>stdio.h</a:t>
            </a:r>
            <a:r>
              <a:rPr lang="en-US" altLang="en-US" sz="1400" dirty="0">
                <a:solidFill>
                  <a:srgbClr val="800080"/>
                </a:solidFill>
                <a:latin typeface="Courier New" panose="02070309020205020404" pitchFamily="49" charset="0"/>
              </a:rPr>
              <a:t>&gt;</a:t>
            </a:r>
          </a:p>
          <a:p>
            <a:pPr>
              <a:lnSpc>
                <a:spcPct val="90000"/>
              </a:lnSpc>
            </a:pPr>
            <a:r>
              <a:rPr lang="en-US" altLang="en-US" sz="1400" dirty="0" err="1">
                <a:solidFill>
                  <a:srgbClr val="800080"/>
                </a:solidFill>
                <a:latin typeface="Courier New" panose="02070309020205020404" pitchFamily="49" charset="0"/>
              </a:rPr>
              <a:t>struct</a:t>
            </a:r>
            <a:r>
              <a:rPr lang="en-US" altLang="en-US" sz="1400" dirty="0">
                <a:solidFill>
                  <a:srgbClr val="800080"/>
                </a:solidFill>
                <a:latin typeface="Courier New" panose="02070309020205020404" pitchFamily="49" charset="0"/>
              </a:rPr>
              <a:t> </a:t>
            </a:r>
            <a:r>
              <a:rPr lang="en-US" altLang="en-US" sz="1400" dirty="0" err="1">
                <a:solidFill>
                  <a:srgbClr val="800080"/>
                </a:solidFill>
                <a:latin typeface="Courier New" panose="02070309020205020404" pitchFamily="49" charset="0"/>
              </a:rPr>
              <a:t>lifo</a:t>
            </a:r>
            <a:r>
              <a:rPr lang="en-US" altLang="en-US" sz="1400" dirty="0">
                <a:solidFill>
                  <a:srgbClr val="800080"/>
                </a:solidFill>
                <a:latin typeface="Courier New" panose="02070309020205020404" pitchFamily="49" charset="0"/>
              </a:rPr>
              <a:t> </a:t>
            </a:r>
          </a:p>
          <a:p>
            <a:pPr>
              <a:lnSpc>
                <a:spcPct val="90000"/>
              </a:lnSpc>
            </a:pPr>
            <a:r>
              <a:rPr lang="en-US" altLang="en-US" sz="1400" dirty="0">
                <a:solidFill>
                  <a:srgbClr val="800080"/>
                </a:solidFill>
                <a:latin typeface="Courier New" panose="02070309020205020404" pitchFamily="49" charset="0"/>
              </a:rPr>
              <a:t>{</a:t>
            </a:r>
          </a:p>
          <a:p>
            <a:pPr>
              <a:lnSpc>
                <a:spcPct val="90000"/>
              </a:lnSpc>
            </a:pPr>
            <a:r>
              <a:rPr lang="en-US" altLang="en-US" sz="1400" dirty="0">
                <a:solidFill>
                  <a:srgbClr val="800080"/>
                </a:solidFill>
                <a:latin typeface="Courier New" panose="02070309020205020404" pitchFamily="49" charset="0"/>
              </a:rPr>
              <a:t>   </a:t>
            </a:r>
            <a:r>
              <a:rPr lang="en-US" altLang="en-US" sz="1400" dirty="0" err="1">
                <a:solidFill>
                  <a:srgbClr val="800080"/>
                </a:solidFill>
                <a:latin typeface="Courier New" panose="02070309020205020404" pitchFamily="49" charset="0"/>
              </a:rPr>
              <a:t>int</a:t>
            </a:r>
            <a:r>
              <a:rPr lang="en-US" altLang="en-US" sz="1400" dirty="0">
                <a:solidFill>
                  <a:srgbClr val="800080"/>
                </a:solidFill>
                <a:latin typeface="Courier New" panose="02070309020205020404" pitchFamily="49" charset="0"/>
              </a:rPr>
              <a:t> value;</a:t>
            </a:r>
          </a:p>
          <a:p>
            <a:pPr>
              <a:lnSpc>
                <a:spcPct val="90000"/>
              </a:lnSpc>
            </a:pPr>
            <a:r>
              <a:rPr lang="en-US" altLang="en-US" sz="1400" dirty="0">
                <a:solidFill>
                  <a:srgbClr val="800080"/>
                </a:solidFill>
                <a:latin typeface="Courier New" panose="02070309020205020404" pitchFamily="49" charset="0"/>
              </a:rPr>
              <a:t>   </a:t>
            </a:r>
            <a:r>
              <a:rPr lang="en-US" altLang="en-US" sz="1400" dirty="0" err="1">
                <a:solidFill>
                  <a:srgbClr val="800080"/>
                </a:solidFill>
                <a:latin typeface="Courier New" panose="02070309020205020404" pitchFamily="49" charset="0"/>
              </a:rPr>
              <a:t>struct</a:t>
            </a:r>
            <a:r>
              <a:rPr lang="en-US" altLang="en-US" sz="1400" dirty="0">
                <a:solidFill>
                  <a:srgbClr val="800080"/>
                </a:solidFill>
                <a:latin typeface="Courier New" panose="02070309020205020404" pitchFamily="49" charset="0"/>
              </a:rPr>
              <a:t> </a:t>
            </a:r>
            <a:r>
              <a:rPr lang="en-US" altLang="en-US" sz="1400" dirty="0" err="1">
                <a:solidFill>
                  <a:srgbClr val="800080"/>
                </a:solidFill>
                <a:latin typeface="Courier New" panose="02070309020205020404" pitchFamily="49" charset="0"/>
              </a:rPr>
              <a:t>lifo</a:t>
            </a:r>
            <a:r>
              <a:rPr lang="en-US" altLang="en-US" sz="1400" dirty="0">
                <a:solidFill>
                  <a:srgbClr val="800080"/>
                </a:solidFill>
                <a:latin typeface="Courier New" panose="02070309020205020404" pitchFamily="49" charset="0"/>
              </a:rPr>
              <a:t> *next;</a:t>
            </a:r>
          </a:p>
          <a:p>
            <a:pPr>
              <a:lnSpc>
                <a:spcPct val="90000"/>
              </a:lnSpc>
            </a:pPr>
            <a:r>
              <a:rPr lang="en-US" altLang="en-US" sz="1400" dirty="0">
                <a:solidFill>
                  <a:srgbClr val="800080"/>
                </a:solidFill>
                <a:latin typeface="Courier New" panose="02070309020205020404" pitchFamily="49" charset="0"/>
              </a:rPr>
              <a:t>};</a:t>
            </a:r>
          </a:p>
          <a:p>
            <a:pPr>
              <a:lnSpc>
                <a:spcPct val="90000"/>
              </a:lnSpc>
            </a:pPr>
            <a:r>
              <a:rPr lang="en-US" altLang="en-US" sz="1400" dirty="0" err="1">
                <a:solidFill>
                  <a:srgbClr val="800080"/>
                </a:solidFill>
                <a:latin typeface="Courier New" panose="02070309020205020404" pitchFamily="49" charset="0"/>
              </a:rPr>
              <a:t>typedef</a:t>
            </a:r>
            <a:r>
              <a:rPr lang="en-US" altLang="en-US" sz="1400" dirty="0">
                <a:solidFill>
                  <a:srgbClr val="800080"/>
                </a:solidFill>
                <a:latin typeface="Courier New" panose="02070309020205020404" pitchFamily="49" charset="0"/>
              </a:rPr>
              <a:t> </a:t>
            </a:r>
            <a:r>
              <a:rPr lang="en-US" altLang="en-US" sz="1400" dirty="0" err="1">
                <a:solidFill>
                  <a:srgbClr val="800080"/>
                </a:solidFill>
                <a:latin typeface="Courier New" panose="02070309020205020404" pitchFamily="49" charset="0"/>
              </a:rPr>
              <a:t>struct</a:t>
            </a:r>
            <a:r>
              <a:rPr lang="en-US" altLang="en-US" sz="1400" dirty="0">
                <a:solidFill>
                  <a:srgbClr val="800080"/>
                </a:solidFill>
                <a:latin typeface="Courier New" panose="02070309020205020404" pitchFamily="49" charset="0"/>
              </a:rPr>
              <a:t> </a:t>
            </a:r>
            <a:r>
              <a:rPr lang="en-US" altLang="en-US" sz="1400" dirty="0" err="1">
                <a:solidFill>
                  <a:srgbClr val="800080"/>
                </a:solidFill>
                <a:latin typeface="Courier New" panose="02070309020205020404" pitchFamily="49" charset="0"/>
              </a:rPr>
              <a:t>lifo</a:t>
            </a:r>
            <a:r>
              <a:rPr lang="en-US" altLang="en-US" sz="1400" dirty="0">
                <a:solidFill>
                  <a:srgbClr val="800080"/>
                </a:solidFill>
                <a:latin typeface="Courier New" panose="02070309020205020404" pitchFamily="49" charset="0"/>
              </a:rPr>
              <a:t> stack;</a:t>
            </a:r>
          </a:p>
          <a:p>
            <a:pPr>
              <a:lnSpc>
                <a:spcPct val="90000"/>
              </a:lnSpc>
            </a:pPr>
            <a:r>
              <a:rPr lang="en-US" altLang="en-US" sz="1000" dirty="0">
                <a:solidFill>
                  <a:srgbClr val="800080"/>
                </a:solidFill>
                <a:latin typeface="Courier New" panose="02070309020205020404" pitchFamily="49" charset="0"/>
              </a:rPr>
              <a:t>  </a:t>
            </a:r>
          </a:p>
          <a:p>
            <a:pPr>
              <a:lnSpc>
                <a:spcPct val="90000"/>
              </a:lnSpc>
            </a:pPr>
            <a:r>
              <a:rPr lang="en-US" altLang="en-US" sz="1400" dirty="0">
                <a:solidFill>
                  <a:srgbClr val="800080"/>
                </a:solidFill>
                <a:latin typeface="Courier New" panose="02070309020205020404" pitchFamily="49" charset="0"/>
              </a:rPr>
              <a:t>main</a:t>
            </a:r>
            <a:r>
              <a:rPr lang="en-US" altLang="en-US" sz="1400" dirty="0" smtClean="0">
                <a:solidFill>
                  <a:srgbClr val="800080"/>
                </a:solidFill>
                <a:latin typeface="Courier New" panose="02070309020205020404" pitchFamily="49" charset="0"/>
              </a:rPr>
              <a:t>() {</a:t>
            </a:r>
            <a:endParaRPr lang="en-US" altLang="en-US" sz="1400" dirty="0">
              <a:solidFill>
                <a:srgbClr val="800080"/>
              </a:solidFill>
              <a:latin typeface="Courier New" panose="02070309020205020404" pitchFamily="49" charset="0"/>
            </a:endParaRPr>
          </a:p>
          <a:p>
            <a:pPr>
              <a:lnSpc>
                <a:spcPct val="90000"/>
              </a:lnSpc>
            </a:pPr>
            <a:r>
              <a:rPr lang="en-US" altLang="en-US" sz="1400" dirty="0">
                <a:solidFill>
                  <a:srgbClr val="800080"/>
                </a:solidFill>
                <a:latin typeface="Courier New" panose="02070309020205020404" pitchFamily="49" charset="0"/>
              </a:rPr>
              <a:t>  stack *A, *B;</a:t>
            </a:r>
          </a:p>
          <a:p>
            <a:pPr>
              <a:lnSpc>
                <a:spcPct val="90000"/>
              </a:lnSpc>
            </a:pPr>
            <a:r>
              <a:rPr lang="en-US" altLang="en-US" sz="1400" dirty="0">
                <a:solidFill>
                  <a:srgbClr val="800080"/>
                </a:solidFill>
                <a:latin typeface="Courier New" panose="02070309020205020404" pitchFamily="49" charset="0"/>
              </a:rPr>
              <a:t>  create(&amp;A); </a:t>
            </a:r>
            <a:endParaRPr lang="en-US" altLang="en-US" sz="1400" dirty="0" smtClean="0">
              <a:solidFill>
                <a:srgbClr val="800080"/>
              </a:solidFill>
              <a:latin typeface="Courier New" panose="02070309020205020404" pitchFamily="49" charset="0"/>
            </a:endParaRPr>
          </a:p>
          <a:p>
            <a:pPr>
              <a:lnSpc>
                <a:spcPct val="90000"/>
              </a:lnSpc>
            </a:pPr>
            <a:r>
              <a:rPr lang="en-US" altLang="en-US" sz="1400" dirty="0">
                <a:solidFill>
                  <a:srgbClr val="800080"/>
                </a:solidFill>
                <a:latin typeface="Courier New" panose="02070309020205020404" pitchFamily="49" charset="0"/>
              </a:rPr>
              <a:t> </a:t>
            </a:r>
            <a:r>
              <a:rPr lang="en-US" altLang="en-US" sz="1400" dirty="0" smtClean="0">
                <a:solidFill>
                  <a:srgbClr val="800080"/>
                </a:solidFill>
                <a:latin typeface="Courier New" panose="02070309020205020404" pitchFamily="49" charset="0"/>
              </a:rPr>
              <a:t> create</a:t>
            </a:r>
            <a:r>
              <a:rPr lang="en-US" altLang="en-US" sz="1400" dirty="0">
                <a:solidFill>
                  <a:srgbClr val="800080"/>
                </a:solidFill>
                <a:latin typeface="Courier New" panose="02070309020205020404" pitchFamily="49" charset="0"/>
              </a:rPr>
              <a:t>(&amp;B);</a:t>
            </a:r>
          </a:p>
          <a:p>
            <a:pPr>
              <a:lnSpc>
                <a:spcPct val="90000"/>
              </a:lnSpc>
            </a:pPr>
            <a:r>
              <a:rPr lang="en-US" altLang="en-US" sz="1400" dirty="0">
                <a:solidFill>
                  <a:srgbClr val="800080"/>
                </a:solidFill>
                <a:latin typeface="Courier New" panose="02070309020205020404" pitchFamily="49" charset="0"/>
              </a:rPr>
              <a:t>  push(&amp;A,10); </a:t>
            </a:r>
          </a:p>
          <a:p>
            <a:pPr>
              <a:lnSpc>
                <a:spcPct val="90000"/>
              </a:lnSpc>
            </a:pPr>
            <a:r>
              <a:rPr lang="en-US" altLang="en-US" sz="1400" dirty="0">
                <a:solidFill>
                  <a:srgbClr val="800080"/>
                </a:solidFill>
                <a:latin typeface="Courier New" panose="02070309020205020404" pitchFamily="49" charset="0"/>
              </a:rPr>
              <a:t>  push(&amp;A,20</a:t>
            </a:r>
            <a:r>
              <a:rPr lang="en-US" altLang="en-US" sz="1400" dirty="0" smtClean="0">
                <a:solidFill>
                  <a:srgbClr val="800080"/>
                </a:solidFill>
                <a:latin typeface="Courier New" panose="02070309020205020404" pitchFamily="49" charset="0"/>
              </a:rPr>
              <a:t>);</a:t>
            </a:r>
          </a:p>
          <a:p>
            <a:pPr>
              <a:lnSpc>
                <a:spcPct val="90000"/>
              </a:lnSpc>
            </a:pPr>
            <a:r>
              <a:rPr lang="en-US" altLang="en-US" sz="1400" dirty="0">
                <a:solidFill>
                  <a:srgbClr val="800080"/>
                </a:solidFill>
                <a:latin typeface="Courier New" panose="02070309020205020404" pitchFamily="49" charset="0"/>
              </a:rPr>
              <a:t> </a:t>
            </a:r>
            <a:r>
              <a:rPr lang="en-US" altLang="en-US" sz="1400" dirty="0" smtClean="0">
                <a:solidFill>
                  <a:srgbClr val="800080"/>
                </a:solidFill>
                <a:latin typeface="Courier New" panose="02070309020205020404" pitchFamily="49" charset="0"/>
              </a:rPr>
              <a:t> push</a:t>
            </a:r>
            <a:r>
              <a:rPr lang="en-US" altLang="en-US" sz="1400" dirty="0">
                <a:solidFill>
                  <a:srgbClr val="800080"/>
                </a:solidFill>
                <a:latin typeface="Courier New" panose="02070309020205020404" pitchFamily="49" charset="0"/>
              </a:rPr>
              <a:t>(&amp;A,30);</a:t>
            </a:r>
          </a:p>
          <a:p>
            <a:pPr>
              <a:lnSpc>
                <a:spcPct val="90000"/>
              </a:lnSpc>
            </a:pPr>
            <a:r>
              <a:rPr lang="en-US" altLang="en-US" sz="1400" dirty="0">
                <a:solidFill>
                  <a:srgbClr val="800080"/>
                </a:solidFill>
                <a:latin typeface="Courier New" panose="02070309020205020404" pitchFamily="49" charset="0"/>
              </a:rPr>
              <a:t>  push(&amp;B,100);  </a:t>
            </a:r>
            <a:endParaRPr lang="en-US" altLang="en-US" sz="1400" dirty="0" smtClean="0">
              <a:solidFill>
                <a:srgbClr val="800080"/>
              </a:solidFill>
              <a:latin typeface="Courier New" panose="02070309020205020404" pitchFamily="49" charset="0"/>
            </a:endParaRPr>
          </a:p>
          <a:p>
            <a:pPr>
              <a:lnSpc>
                <a:spcPct val="90000"/>
              </a:lnSpc>
            </a:pPr>
            <a:r>
              <a:rPr lang="en-US" altLang="en-US" sz="1400" dirty="0">
                <a:solidFill>
                  <a:srgbClr val="800080"/>
                </a:solidFill>
                <a:latin typeface="Courier New" panose="02070309020205020404" pitchFamily="49" charset="0"/>
              </a:rPr>
              <a:t> </a:t>
            </a:r>
            <a:r>
              <a:rPr lang="en-US" altLang="en-US" sz="1400" dirty="0" smtClean="0">
                <a:solidFill>
                  <a:srgbClr val="800080"/>
                </a:solidFill>
                <a:latin typeface="Courier New" panose="02070309020205020404" pitchFamily="49" charset="0"/>
              </a:rPr>
              <a:t> push</a:t>
            </a:r>
            <a:r>
              <a:rPr lang="en-US" altLang="en-US" sz="1400" dirty="0">
                <a:solidFill>
                  <a:srgbClr val="800080"/>
                </a:solidFill>
                <a:latin typeface="Courier New" panose="02070309020205020404" pitchFamily="49" charset="0"/>
              </a:rPr>
              <a:t>(&amp;B,5);</a:t>
            </a:r>
          </a:p>
          <a:p>
            <a:pPr>
              <a:lnSpc>
                <a:spcPct val="90000"/>
              </a:lnSpc>
            </a:pPr>
            <a:r>
              <a:rPr lang="en-US" altLang="en-US" sz="1000" dirty="0">
                <a:solidFill>
                  <a:srgbClr val="800080"/>
                </a:solidFill>
                <a:latin typeface="Courier New" panose="02070309020205020404" pitchFamily="49" charset="0"/>
              </a:rPr>
              <a:t>  </a:t>
            </a:r>
          </a:p>
          <a:p>
            <a:pPr>
              <a:lnSpc>
                <a:spcPct val="90000"/>
              </a:lnSpc>
            </a:pPr>
            <a:r>
              <a:rPr lang="en-US" altLang="en-US" sz="1400" dirty="0">
                <a:solidFill>
                  <a:srgbClr val="800080"/>
                </a:solidFill>
                <a:latin typeface="Courier New" panose="02070309020205020404" pitchFamily="49" charset="0"/>
              </a:rPr>
              <a:t>  </a:t>
            </a:r>
            <a:r>
              <a:rPr lang="en-US" altLang="en-US" sz="1400" dirty="0" err="1">
                <a:solidFill>
                  <a:srgbClr val="800080"/>
                </a:solidFill>
                <a:latin typeface="Courier New" panose="02070309020205020404" pitchFamily="49" charset="0"/>
              </a:rPr>
              <a:t>printf</a:t>
            </a:r>
            <a:r>
              <a:rPr lang="en-US" altLang="en-US" sz="1400" dirty="0">
                <a:solidFill>
                  <a:srgbClr val="800080"/>
                </a:solidFill>
                <a:latin typeface="Courier New" panose="02070309020205020404" pitchFamily="49" charset="0"/>
              </a:rPr>
              <a:t> (“%d %d</a:t>
            </a:r>
            <a:r>
              <a:rPr lang="en-US" altLang="en-US" sz="1400" dirty="0" smtClean="0">
                <a:solidFill>
                  <a:srgbClr val="800080"/>
                </a:solidFill>
                <a:latin typeface="Courier New" panose="02070309020205020404" pitchFamily="49" charset="0"/>
              </a:rPr>
              <a:t>”, pop</a:t>
            </a:r>
            <a:r>
              <a:rPr lang="en-US" altLang="en-US" sz="1400" dirty="0">
                <a:solidFill>
                  <a:srgbClr val="800080"/>
                </a:solidFill>
                <a:latin typeface="Courier New" panose="02070309020205020404" pitchFamily="49" charset="0"/>
              </a:rPr>
              <a:t>(&amp;A), pop(&amp;B));</a:t>
            </a:r>
          </a:p>
          <a:p>
            <a:pPr>
              <a:lnSpc>
                <a:spcPct val="90000"/>
              </a:lnSpc>
            </a:pPr>
            <a:endParaRPr lang="en-US" altLang="en-US" sz="1000" dirty="0">
              <a:solidFill>
                <a:srgbClr val="800080"/>
              </a:solidFill>
              <a:latin typeface="Courier New" panose="02070309020205020404" pitchFamily="49" charset="0"/>
            </a:endParaRPr>
          </a:p>
          <a:p>
            <a:pPr>
              <a:lnSpc>
                <a:spcPct val="90000"/>
              </a:lnSpc>
            </a:pPr>
            <a:r>
              <a:rPr lang="en-US" altLang="en-US" sz="1400" dirty="0">
                <a:solidFill>
                  <a:srgbClr val="800080"/>
                </a:solidFill>
                <a:latin typeface="Courier New" panose="02070309020205020404" pitchFamily="49" charset="0"/>
              </a:rPr>
              <a:t>  push (&amp;A, pop(&amp;B));</a:t>
            </a:r>
          </a:p>
          <a:p>
            <a:pPr>
              <a:lnSpc>
                <a:spcPct val="90000"/>
              </a:lnSpc>
            </a:pPr>
            <a:endParaRPr lang="en-US" altLang="en-US" sz="1000" dirty="0">
              <a:solidFill>
                <a:srgbClr val="800080"/>
              </a:solidFill>
              <a:latin typeface="Courier New" panose="02070309020205020404" pitchFamily="49" charset="0"/>
            </a:endParaRPr>
          </a:p>
          <a:p>
            <a:pPr>
              <a:lnSpc>
                <a:spcPct val="90000"/>
              </a:lnSpc>
            </a:pPr>
            <a:r>
              <a:rPr lang="en-US" altLang="en-US" sz="1400" dirty="0">
                <a:solidFill>
                  <a:srgbClr val="800080"/>
                </a:solidFill>
                <a:latin typeface="Courier New" panose="02070309020205020404" pitchFamily="49" charset="0"/>
              </a:rPr>
              <a:t>  if (</a:t>
            </a:r>
            <a:r>
              <a:rPr lang="en-US" altLang="en-US" sz="1400" dirty="0" err="1">
                <a:solidFill>
                  <a:srgbClr val="800080"/>
                </a:solidFill>
                <a:latin typeface="Courier New" panose="02070309020205020404" pitchFamily="49" charset="0"/>
              </a:rPr>
              <a:t>isempty</a:t>
            </a:r>
            <a:r>
              <a:rPr lang="en-US" altLang="en-US" sz="1400" dirty="0">
                <a:solidFill>
                  <a:srgbClr val="800080"/>
                </a:solidFill>
                <a:latin typeface="Courier New" panose="02070309020205020404" pitchFamily="49" charset="0"/>
              </a:rPr>
              <a:t>(B))</a:t>
            </a:r>
          </a:p>
          <a:p>
            <a:pPr>
              <a:lnSpc>
                <a:spcPct val="90000"/>
              </a:lnSpc>
            </a:pPr>
            <a:r>
              <a:rPr lang="en-US" altLang="en-US" sz="1400" dirty="0">
                <a:solidFill>
                  <a:srgbClr val="800080"/>
                </a:solidFill>
                <a:latin typeface="Courier New" panose="02070309020205020404" pitchFamily="49" charset="0"/>
              </a:rPr>
              <a:t>    </a:t>
            </a:r>
            <a:r>
              <a:rPr lang="en-US" altLang="en-US" sz="1400" dirty="0" err="1">
                <a:solidFill>
                  <a:srgbClr val="800080"/>
                </a:solidFill>
                <a:latin typeface="Courier New" panose="02070309020205020404" pitchFamily="49" charset="0"/>
              </a:rPr>
              <a:t>printf</a:t>
            </a:r>
            <a:r>
              <a:rPr lang="en-US" altLang="en-US" sz="1400" dirty="0">
                <a:solidFill>
                  <a:srgbClr val="800080"/>
                </a:solidFill>
                <a:latin typeface="Courier New" panose="02070309020205020404" pitchFamily="49" charset="0"/>
              </a:rPr>
              <a:t> (“\n B is empty</a:t>
            </a:r>
            <a:r>
              <a:rPr lang="en-US" altLang="en-US" sz="1400" dirty="0" smtClean="0">
                <a:solidFill>
                  <a:srgbClr val="800080"/>
                </a:solidFill>
                <a:latin typeface="Courier New" panose="02070309020205020404" pitchFamily="49" charset="0"/>
              </a:rPr>
              <a:t>”);</a:t>
            </a:r>
          </a:p>
          <a:p>
            <a:pPr>
              <a:lnSpc>
                <a:spcPct val="90000"/>
              </a:lnSpc>
            </a:pPr>
            <a:r>
              <a:rPr lang="en-US" altLang="en-US" sz="1400" dirty="0">
                <a:solidFill>
                  <a:srgbClr val="800080"/>
                </a:solidFill>
                <a:latin typeface="Courier New" panose="02070309020205020404" pitchFamily="49" charset="0"/>
              </a:rPr>
              <a:t> </a:t>
            </a:r>
            <a:r>
              <a:rPr lang="en-US" altLang="en-US" sz="1400" dirty="0" smtClean="0">
                <a:solidFill>
                  <a:srgbClr val="800080"/>
                </a:solidFill>
                <a:latin typeface="Courier New" panose="02070309020205020404" pitchFamily="49" charset="0"/>
              </a:rPr>
              <a:t> return;</a:t>
            </a:r>
            <a:endParaRPr lang="en-US" altLang="en-US" sz="1400" dirty="0">
              <a:solidFill>
                <a:srgbClr val="800080"/>
              </a:solidFill>
              <a:latin typeface="Courier New" panose="02070309020205020404" pitchFamily="49" charset="0"/>
            </a:endParaRPr>
          </a:p>
          <a:p>
            <a:pPr>
              <a:lnSpc>
                <a:spcPct val="90000"/>
              </a:lnSpc>
            </a:pPr>
            <a:r>
              <a:rPr lang="en-US" altLang="en-US" sz="1400" dirty="0">
                <a:solidFill>
                  <a:srgbClr val="800080"/>
                </a:solidFill>
                <a:latin typeface="Courier New" panose="02070309020205020404" pitchFamily="49" charset="0"/>
              </a:rPr>
              <a:t>}</a:t>
            </a:r>
          </a:p>
          <a:p>
            <a:pPr>
              <a:lnSpc>
                <a:spcPct val="90000"/>
              </a:lnSpc>
            </a:pPr>
            <a:endParaRPr lang="en-US" altLang="en-US" sz="1400" dirty="0">
              <a:solidFill>
                <a:srgbClr val="800080"/>
              </a:solidFill>
              <a:latin typeface="Courier New" panose="02070309020205020404" pitchFamily="49" charset="0"/>
            </a:endParaRPr>
          </a:p>
        </p:txBody>
      </p:sp>
    </p:spTree>
    <p:extLst>
      <p:ext uri="{BB962C8B-B14F-4D97-AF65-F5344CB8AC3E}">
        <p14:creationId xmlns:p14="http://schemas.microsoft.com/office/powerpoint/2010/main" val="39887048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12968" cy="1143000"/>
          </a:xfrm>
        </p:spPr>
        <p:txBody>
          <a:bodyPr>
            <a:normAutofit/>
          </a:bodyPr>
          <a:lstStyle/>
          <a:p>
            <a:pPr marL="0" indent="0" algn="l">
              <a:buNone/>
            </a:pPr>
            <a:r>
              <a:rPr lang="en-US" sz="4000" dirty="0">
                <a:solidFill>
                  <a:srgbClr val="7030A0"/>
                </a:solidFill>
                <a:latin typeface="Times New Roman" pitchFamily="18" charset="0"/>
                <a:cs typeface="Times New Roman" pitchFamily="18" charset="0"/>
              </a:rPr>
              <a:t>Applications of Stacks</a:t>
            </a:r>
            <a:endParaRPr lang="en-IN" sz="4000" dirty="0">
              <a:solidFill>
                <a:srgbClr val="7030A0"/>
              </a:solidFill>
              <a:latin typeface="Times New Roman" pitchFamily="18" charset="0"/>
              <a:cs typeface="Times New Roman" pitchFamily="18" charset="0"/>
            </a:endParaRPr>
          </a:p>
        </p:txBody>
      </p:sp>
      <p:sp>
        <p:nvSpPr>
          <p:cNvPr id="3" name="Content Placeholder 2"/>
          <p:cNvSpPr>
            <a:spLocks noGrp="1"/>
          </p:cNvSpPr>
          <p:nvPr>
            <p:ph idx="4294967295"/>
          </p:nvPr>
        </p:nvSpPr>
        <p:spPr>
          <a:xfrm>
            <a:off x="457200" y="1196753"/>
            <a:ext cx="8363272" cy="4752528"/>
          </a:xfrm>
          <a:prstGeom prst="rect">
            <a:avLst/>
          </a:prstGeom>
        </p:spPr>
        <p:txBody>
          <a:bodyPr>
            <a:normAutofit/>
          </a:bodyPr>
          <a:lstStyle/>
          <a:p>
            <a:pPr>
              <a:lnSpc>
                <a:spcPct val="110000"/>
              </a:lnSpc>
              <a:buFont typeface="Arial" panose="020B0604020202020204" pitchFamily="34" charset="0"/>
              <a:buChar char="•"/>
            </a:pPr>
            <a:r>
              <a:rPr lang="en-IN" dirty="0">
                <a:solidFill>
                  <a:srgbClr val="002060"/>
                </a:solidFill>
                <a:latin typeface="Times New Roman" pitchFamily="18" charset="0"/>
                <a:cs typeface="Times New Roman" pitchFamily="18" charset="0"/>
              </a:rPr>
              <a:t>Direct applications</a:t>
            </a:r>
            <a:r>
              <a:rPr lang="en-IN" dirty="0" smtClean="0">
                <a:solidFill>
                  <a:srgbClr val="002060"/>
                </a:solidFill>
                <a:latin typeface="Times New Roman" pitchFamily="18" charset="0"/>
                <a:cs typeface="Times New Roman" pitchFamily="18" charset="0"/>
              </a:rPr>
              <a:t>:</a:t>
            </a:r>
            <a:endParaRPr lang="en-IN" dirty="0">
              <a:solidFill>
                <a:srgbClr val="002060"/>
              </a:solidFill>
              <a:latin typeface="Times New Roman" pitchFamily="18" charset="0"/>
              <a:cs typeface="Times New Roman" pitchFamily="18" charset="0"/>
            </a:endParaRPr>
          </a:p>
          <a:p>
            <a:pPr lvl="1">
              <a:lnSpc>
                <a:spcPct val="110000"/>
              </a:lnSpc>
              <a:buFont typeface="Arial" panose="020B0604020202020204" pitchFamily="34" charset="0"/>
              <a:buChar char="•"/>
            </a:pPr>
            <a:r>
              <a:rPr lang="en-IN" sz="2200" dirty="0">
                <a:solidFill>
                  <a:srgbClr val="002060"/>
                </a:solidFill>
                <a:latin typeface="Times New Roman" pitchFamily="18" charset="0"/>
                <a:cs typeface="Times New Roman" pitchFamily="18" charset="0"/>
              </a:rPr>
              <a:t>Page-visited history in a Web browser</a:t>
            </a:r>
          </a:p>
          <a:p>
            <a:pPr lvl="1">
              <a:lnSpc>
                <a:spcPct val="110000"/>
              </a:lnSpc>
              <a:buFont typeface="Arial" panose="020B0604020202020204" pitchFamily="34" charset="0"/>
              <a:buChar char="•"/>
            </a:pPr>
            <a:r>
              <a:rPr lang="en-IN" sz="2200" dirty="0">
                <a:solidFill>
                  <a:srgbClr val="002060"/>
                </a:solidFill>
                <a:latin typeface="Times New Roman" pitchFamily="18" charset="0"/>
                <a:cs typeface="Times New Roman" pitchFamily="18" charset="0"/>
              </a:rPr>
              <a:t>Undo sequence in a text editor</a:t>
            </a:r>
          </a:p>
          <a:p>
            <a:pPr lvl="1">
              <a:lnSpc>
                <a:spcPct val="110000"/>
              </a:lnSpc>
              <a:buFont typeface="Arial" panose="020B0604020202020204" pitchFamily="34" charset="0"/>
              <a:buChar char="•"/>
            </a:pPr>
            <a:r>
              <a:rPr lang="en-IN" sz="2200" dirty="0">
                <a:solidFill>
                  <a:srgbClr val="002060"/>
                </a:solidFill>
                <a:latin typeface="Times New Roman" pitchFamily="18" charset="0"/>
                <a:cs typeface="Times New Roman" pitchFamily="18" charset="0"/>
              </a:rPr>
              <a:t>Chain of method calls in the Java Virtual Machine</a:t>
            </a:r>
          </a:p>
          <a:p>
            <a:pPr lvl="1">
              <a:lnSpc>
                <a:spcPct val="110000"/>
              </a:lnSpc>
              <a:buFont typeface="Arial" panose="020B0604020202020204" pitchFamily="34" charset="0"/>
              <a:buChar char="•"/>
            </a:pPr>
            <a:r>
              <a:rPr lang="en-IN" sz="2200" dirty="0">
                <a:solidFill>
                  <a:srgbClr val="002060"/>
                </a:solidFill>
                <a:latin typeface="Times New Roman" pitchFamily="18" charset="0"/>
                <a:cs typeface="Times New Roman" pitchFamily="18" charset="0"/>
              </a:rPr>
              <a:t>Validate XML</a:t>
            </a:r>
          </a:p>
          <a:p>
            <a:pPr>
              <a:lnSpc>
                <a:spcPct val="110000"/>
              </a:lnSpc>
              <a:buFont typeface="Arial" panose="020B0604020202020204" pitchFamily="34" charset="0"/>
              <a:buChar char="•"/>
            </a:pPr>
            <a:endParaRPr lang="en-IN" dirty="0">
              <a:solidFill>
                <a:srgbClr val="002060"/>
              </a:solidFill>
              <a:latin typeface="Times New Roman" pitchFamily="18" charset="0"/>
              <a:cs typeface="Times New Roman" pitchFamily="18" charset="0"/>
            </a:endParaRPr>
          </a:p>
          <a:p>
            <a:pPr>
              <a:lnSpc>
                <a:spcPct val="110000"/>
              </a:lnSpc>
              <a:buFont typeface="Arial" panose="020B0604020202020204" pitchFamily="34" charset="0"/>
              <a:buChar char="•"/>
            </a:pPr>
            <a:r>
              <a:rPr lang="en-IN" dirty="0">
                <a:solidFill>
                  <a:srgbClr val="002060"/>
                </a:solidFill>
                <a:latin typeface="Times New Roman" pitchFamily="18" charset="0"/>
                <a:cs typeface="Times New Roman" pitchFamily="18" charset="0"/>
              </a:rPr>
              <a:t>Indirect applications</a:t>
            </a:r>
            <a:r>
              <a:rPr lang="en-IN" dirty="0" smtClean="0">
                <a:solidFill>
                  <a:srgbClr val="002060"/>
                </a:solidFill>
                <a:latin typeface="Times New Roman" pitchFamily="18" charset="0"/>
                <a:cs typeface="Times New Roman" pitchFamily="18" charset="0"/>
              </a:rPr>
              <a:t>:</a:t>
            </a:r>
            <a:endParaRPr lang="en-IN" dirty="0">
              <a:solidFill>
                <a:srgbClr val="002060"/>
              </a:solidFill>
              <a:latin typeface="Times New Roman" pitchFamily="18" charset="0"/>
              <a:cs typeface="Times New Roman" pitchFamily="18" charset="0"/>
            </a:endParaRPr>
          </a:p>
          <a:p>
            <a:pPr lvl="1">
              <a:lnSpc>
                <a:spcPct val="110000"/>
              </a:lnSpc>
              <a:buFont typeface="Arial" panose="020B0604020202020204" pitchFamily="34" charset="0"/>
              <a:buChar char="•"/>
            </a:pPr>
            <a:r>
              <a:rPr lang="en-IN" sz="2200" dirty="0">
                <a:solidFill>
                  <a:srgbClr val="002060"/>
                </a:solidFill>
                <a:latin typeface="Times New Roman" pitchFamily="18" charset="0"/>
                <a:cs typeface="Times New Roman" pitchFamily="18" charset="0"/>
              </a:rPr>
              <a:t>Auxiliary data structure for algorithms</a:t>
            </a:r>
          </a:p>
          <a:p>
            <a:pPr lvl="1">
              <a:lnSpc>
                <a:spcPct val="110000"/>
              </a:lnSpc>
              <a:buFont typeface="Arial" panose="020B0604020202020204" pitchFamily="34" charset="0"/>
              <a:buChar char="•"/>
            </a:pPr>
            <a:r>
              <a:rPr lang="en-IN" sz="2200" dirty="0">
                <a:solidFill>
                  <a:srgbClr val="002060"/>
                </a:solidFill>
                <a:latin typeface="Times New Roman" pitchFamily="18" charset="0"/>
                <a:cs typeface="Times New Roman" pitchFamily="18" charset="0"/>
              </a:rPr>
              <a:t>Component of other data structures</a:t>
            </a: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24</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#00: © DSamanta</a:t>
            </a:r>
            <a:endParaRPr lang="en-IN" dirty="0">
              <a:solidFill>
                <a:prstClr val="black">
                  <a:lumMod val="50000"/>
                  <a:lumOff val="50000"/>
                </a:prstClr>
              </a:solidFill>
            </a:endParaRPr>
          </a:p>
        </p:txBody>
      </p:sp>
    </p:spTree>
    <p:extLst>
      <p:ext uri="{BB962C8B-B14F-4D97-AF65-F5344CB8AC3E}">
        <p14:creationId xmlns:p14="http://schemas.microsoft.com/office/powerpoint/2010/main" val="6325189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12968" cy="1143000"/>
          </a:xfrm>
        </p:spPr>
        <p:txBody>
          <a:bodyPr>
            <a:normAutofit/>
          </a:bodyPr>
          <a:lstStyle/>
          <a:p>
            <a:pPr marL="0" indent="0" algn="l">
              <a:buNone/>
            </a:pPr>
            <a:r>
              <a:rPr lang="en-US" sz="4000" dirty="0">
                <a:solidFill>
                  <a:srgbClr val="7030A0"/>
                </a:solidFill>
                <a:latin typeface="Times New Roman" pitchFamily="18" charset="0"/>
                <a:cs typeface="Times New Roman" pitchFamily="18" charset="0"/>
              </a:rPr>
              <a:t>Infix and </a:t>
            </a:r>
            <a:r>
              <a:rPr lang="en-US" sz="4000" dirty="0" smtClean="0">
                <a:solidFill>
                  <a:srgbClr val="7030A0"/>
                </a:solidFill>
                <a:latin typeface="Times New Roman" pitchFamily="18" charset="0"/>
                <a:cs typeface="Times New Roman" pitchFamily="18" charset="0"/>
              </a:rPr>
              <a:t>Postfix </a:t>
            </a:r>
            <a:r>
              <a:rPr lang="en-US" sz="4000" dirty="0">
                <a:solidFill>
                  <a:srgbClr val="7030A0"/>
                </a:solidFill>
                <a:latin typeface="Times New Roman" pitchFamily="18" charset="0"/>
                <a:cs typeface="Times New Roman" pitchFamily="18" charset="0"/>
              </a:rPr>
              <a:t>N</a:t>
            </a:r>
            <a:r>
              <a:rPr lang="en-US" sz="4000" dirty="0" smtClean="0">
                <a:solidFill>
                  <a:srgbClr val="7030A0"/>
                </a:solidFill>
                <a:latin typeface="Times New Roman" pitchFamily="18" charset="0"/>
                <a:cs typeface="Times New Roman" pitchFamily="18" charset="0"/>
              </a:rPr>
              <a:t>otations </a:t>
            </a:r>
            <a:endParaRPr lang="en-IN" sz="4000" dirty="0">
              <a:solidFill>
                <a:srgbClr val="7030A0"/>
              </a:solidFill>
              <a:latin typeface="Times New Roman" pitchFamily="18" charset="0"/>
              <a:cs typeface="Times New Roman" pitchFamily="18" charset="0"/>
            </a:endParaRPr>
          </a:p>
        </p:txBody>
      </p:sp>
      <p:sp>
        <p:nvSpPr>
          <p:cNvPr id="3" name="Content Placeholder 2"/>
          <p:cNvSpPr>
            <a:spLocks noGrp="1"/>
          </p:cNvSpPr>
          <p:nvPr>
            <p:ph idx="4294967295"/>
          </p:nvPr>
        </p:nvSpPr>
        <p:spPr>
          <a:xfrm>
            <a:off x="457200" y="1196753"/>
            <a:ext cx="8363272" cy="4752528"/>
          </a:xfrm>
          <a:prstGeom prst="rect">
            <a:avLst/>
          </a:prstGeom>
        </p:spPr>
        <p:txBody>
          <a:bodyPr>
            <a:normAutofit/>
          </a:bodyPr>
          <a:lstStyle/>
          <a:p>
            <a:pPr algn="just">
              <a:lnSpc>
                <a:spcPct val="110000"/>
              </a:lnSpc>
              <a:buFont typeface="Arial" pitchFamily="34" charset="0"/>
              <a:buChar char="•"/>
            </a:pPr>
            <a:r>
              <a:rPr lang="en-IN" dirty="0">
                <a:solidFill>
                  <a:srgbClr val="002060"/>
                </a:solidFill>
                <a:latin typeface="Times New Roman" pitchFamily="18" charset="0"/>
                <a:cs typeface="Times New Roman" pitchFamily="18" charset="0"/>
              </a:rPr>
              <a:t>Infix:  operators placed between </a:t>
            </a:r>
            <a:r>
              <a:rPr lang="en-IN" dirty="0" smtClean="0">
                <a:solidFill>
                  <a:srgbClr val="002060"/>
                </a:solidFill>
                <a:latin typeface="Times New Roman" pitchFamily="18" charset="0"/>
                <a:cs typeface="Times New Roman" pitchFamily="18" charset="0"/>
              </a:rPr>
              <a:t>operands</a:t>
            </a:r>
            <a:r>
              <a:rPr lang="en-IN" dirty="0" smtClean="0">
                <a:solidFill>
                  <a:srgbClr val="002060"/>
                </a:solidFill>
                <a:latin typeface="Times New Roman" pitchFamily="18" charset="0"/>
                <a:cs typeface="Times New Roman" pitchFamily="18" charset="0"/>
              </a:rPr>
              <a:t>:     </a:t>
            </a:r>
            <a:endParaRPr lang="en-IN" dirty="0">
              <a:solidFill>
                <a:srgbClr val="002060"/>
              </a:solidFill>
              <a:latin typeface="Times New Roman" pitchFamily="18" charset="0"/>
              <a:cs typeface="Times New Roman" pitchFamily="18" charset="0"/>
            </a:endParaRPr>
          </a:p>
          <a:p>
            <a:pPr marL="45720" indent="0" algn="just">
              <a:lnSpc>
                <a:spcPct val="110000"/>
              </a:lnSpc>
              <a:buNone/>
            </a:pPr>
            <a:r>
              <a:rPr lang="en-IN" dirty="0">
                <a:solidFill>
                  <a:srgbClr val="002060"/>
                </a:solidFill>
                <a:latin typeface="Times New Roman" pitchFamily="18" charset="0"/>
                <a:cs typeface="Times New Roman" pitchFamily="18" charset="0"/>
              </a:rPr>
              <a:t>                        A+B*C</a:t>
            </a:r>
          </a:p>
          <a:p>
            <a:pPr algn="just">
              <a:lnSpc>
                <a:spcPct val="110000"/>
              </a:lnSpc>
              <a:buFont typeface="Arial" pitchFamily="34" charset="0"/>
              <a:buChar char="•"/>
            </a:pPr>
            <a:r>
              <a:rPr lang="en-IN" dirty="0">
                <a:solidFill>
                  <a:srgbClr val="002060"/>
                </a:solidFill>
                <a:latin typeface="Times New Roman" pitchFamily="18" charset="0"/>
                <a:cs typeface="Times New Roman" pitchFamily="18" charset="0"/>
              </a:rPr>
              <a:t>Postfix: operands appear before their </a:t>
            </a:r>
            <a:r>
              <a:rPr lang="en-IN" dirty="0" smtClean="0">
                <a:solidFill>
                  <a:srgbClr val="002060"/>
                </a:solidFill>
                <a:latin typeface="Times New Roman" pitchFamily="18" charset="0"/>
                <a:cs typeface="Times New Roman" pitchFamily="18" charset="0"/>
              </a:rPr>
              <a:t>operators:-</a:t>
            </a:r>
            <a:endParaRPr lang="en-IN" dirty="0">
              <a:solidFill>
                <a:srgbClr val="002060"/>
              </a:solidFill>
              <a:latin typeface="Times New Roman" pitchFamily="18" charset="0"/>
              <a:cs typeface="Times New Roman" pitchFamily="18" charset="0"/>
            </a:endParaRPr>
          </a:p>
          <a:p>
            <a:pPr marL="45720" indent="0" algn="just">
              <a:lnSpc>
                <a:spcPct val="110000"/>
              </a:lnSpc>
              <a:buNone/>
            </a:pPr>
            <a:r>
              <a:rPr lang="en-IN" dirty="0" smtClean="0">
                <a:solidFill>
                  <a:srgbClr val="002060"/>
                </a:solidFill>
                <a:latin typeface="Times New Roman" pitchFamily="18" charset="0"/>
                <a:cs typeface="Times New Roman" pitchFamily="18" charset="0"/>
              </a:rPr>
              <a:t>                        ABC</a:t>
            </a:r>
            <a:r>
              <a:rPr lang="en-IN" dirty="0">
                <a:solidFill>
                  <a:srgbClr val="002060"/>
                </a:solidFill>
                <a:latin typeface="Times New Roman" pitchFamily="18" charset="0"/>
                <a:cs typeface="Times New Roman" pitchFamily="18" charset="0"/>
              </a:rPr>
              <a:t>*+</a:t>
            </a:r>
          </a:p>
          <a:p>
            <a:pPr algn="just">
              <a:lnSpc>
                <a:spcPct val="110000"/>
              </a:lnSpc>
              <a:buFont typeface="Arial" pitchFamily="34" charset="0"/>
              <a:buChar char="•"/>
            </a:pPr>
            <a:r>
              <a:rPr lang="en-IN" dirty="0">
                <a:solidFill>
                  <a:srgbClr val="002060"/>
                </a:solidFill>
                <a:latin typeface="Times New Roman" pitchFamily="18" charset="0"/>
                <a:cs typeface="Times New Roman" pitchFamily="18" charset="0"/>
              </a:rPr>
              <a:t>There are no precedence rules to learn in postfix notation, and parentheses are never </a:t>
            </a:r>
            <a:r>
              <a:rPr lang="en-IN" dirty="0" smtClean="0">
                <a:solidFill>
                  <a:srgbClr val="002060"/>
                </a:solidFill>
                <a:latin typeface="Times New Roman" pitchFamily="18" charset="0"/>
                <a:cs typeface="Times New Roman" pitchFamily="18" charset="0"/>
              </a:rPr>
              <a:t>needed</a:t>
            </a:r>
            <a:endParaRPr lang="en-IN" dirty="0">
              <a:solidFill>
                <a:srgbClr val="002060"/>
              </a:solidFill>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25</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#00: © DSamanta</a:t>
            </a:r>
            <a:endParaRPr lang="en-IN" dirty="0">
              <a:solidFill>
                <a:prstClr val="black">
                  <a:lumMod val="50000"/>
                  <a:lumOff val="50000"/>
                </a:prstClr>
              </a:solidFill>
            </a:endParaRPr>
          </a:p>
        </p:txBody>
      </p:sp>
    </p:spTree>
    <p:extLst>
      <p:ext uri="{BB962C8B-B14F-4D97-AF65-F5344CB8AC3E}">
        <p14:creationId xmlns:p14="http://schemas.microsoft.com/office/powerpoint/2010/main" val="4961363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extLst/>
          </p:nvPr>
        </p:nvGraphicFramePr>
        <p:xfrm>
          <a:off x="1403648" y="1412776"/>
          <a:ext cx="6059016" cy="2835276"/>
        </p:xfrm>
        <a:graphic>
          <a:graphicData uri="http://schemas.openxmlformats.org/drawingml/2006/table">
            <a:tbl>
              <a:tblPr firstRow="1" bandRow="1">
                <a:tableStyleId>{793D81CF-94F2-401A-BA57-92F5A7B2D0C5}</a:tableStyleId>
              </a:tblPr>
              <a:tblGrid>
                <a:gridCol w="3178696"/>
                <a:gridCol w="2880320"/>
              </a:tblGrid>
              <a:tr h="457302">
                <a:tc>
                  <a:txBody>
                    <a:bodyPr/>
                    <a:lstStyle/>
                    <a:p>
                      <a:pPr algn="ctr"/>
                      <a:r>
                        <a:rPr lang="en-US" sz="2400" dirty="0" smtClean="0"/>
                        <a:t>Infix</a:t>
                      </a:r>
                      <a:endParaRPr lang="en-US" sz="2400" dirty="0">
                        <a:solidFill>
                          <a:srgbClr val="FFC000"/>
                        </a:solidFill>
                      </a:endParaRPr>
                    </a:p>
                  </a:txBody>
                  <a:tcPr marT="45730" marB="45730"/>
                </a:tc>
                <a:tc>
                  <a:txBody>
                    <a:bodyPr/>
                    <a:lstStyle/>
                    <a:p>
                      <a:pPr algn="ctr"/>
                      <a:r>
                        <a:rPr lang="en-US" sz="2400" dirty="0" smtClean="0"/>
                        <a:t>Postfix</a:t>
                      </a:r>
                      <a:endParaRPr lang="en-US" sz="2400" dirty="0">
                        <a:solidFill>
                          <a:srgbClr val="FFC000"/>
                        </a:solidFill>
                      </a:endParaRPr>
                    </a:p>
                  </a:txBody>
                  <a:tcPr marT="45730" marB="45730"/>
                </a:tc>
              </a:tr>
              <a:tr h="396329">
                <a:tc>
                  <a:txBody>
                    <a:bodyPr/>
                    <a:lstStyle/>
                    <a:p>
                      <a:r>
                        <a:rPr lang="en-US" sz="2000" dirty="0" smtClean="0"/>
                        <a:t>A + B</a:t>
                      </a:r>
                      <a:endParaRPr lang="en-US" sz="2000" dirty="0"/>
                    </a:p>
                  </a:txBody>
                  <a:tcPr marT="45730" marB="45730"/>
                </a:tc>
                <a:tc>
                  <a:txBody>
                    <a:bodyPr/>
                    <a:lstStyle/>
                    <a:p>
                      <a:r>
                        <a:rPr lang="en-US" sz="2000" dirty="0" smtClean="0"/>
                        <a:t>A B +</a:t>
                      </a:r>
                      <a:endParaRPr lang="en-US" sz="2000" dirty="0"/>
                    </a:p>
                  </a:txBody>
                  <a:tcPr marT="45730" marB="45730"/>
                </a:tc>
              </a:tr>
              <a:tr h="396329">
                <a:tc>
                  <a:txBody>
                    <a:bodyPr/>
                    <a:lstStyle/>
                    <a:p>
                      <a:r>
                        <a:rPr lang="en-US" sz="2000" dirty="0" smtClean="0"/>
                        <a:t>A</a:t>
                      </a:r>
                      <a:r>
                        <a:rPr lang="en-US" sz="2000" baseline="0" dirty="0" smtClean="0"/>
                        <a:t> + B * C</a:t>
                      </a:r>
                      <a:endParaRPr lang="en-US" sz="2000" dirty="0"/>
                    </a:p>
                  </a:txBody>
                  <a:tcPr marT="45730" marB="45730"/>
                </a:tc>
                <a:tc>
                  <a:txBody>
                    <a:bodyPr/>
                    <a:lstStyle/>
                    <a:p>
                      <a:r>
                        <a:rPr lang="en-US" sz="2000" dirty="0" smtClean="0"/>
                        <a:t>A B C * +</a:t>
                      </a:r>
                      <a:endParaRPr lang="en-US" sz="2000" dirty="0"/>
                    </a:p>
                  </a:txBody>
                  <a:tcPr marT="45730" marB="45730"/>
                </a:tc>
              </a:tr>
              <a:tr h="396329">
                <a:tc>
                  <a:txBody>
                    <a:bodyPr/>
                    <a:lstStyle/>
                    <a:p>
                      <a:r>
                        <a:rPr lang="en-US" sz="2000" dirty="0" smtClean="0"/>
                        <a:t>(A + B) * C</a:t>
                      </a:r>
                      <a:endParaRPr lang="en-US" sz="2000" dirty="0"/>
                    </a:p>
                  </a:txBody>
                  <a:tcPr marT="45730" marB="45730"/>
                </a:tc>
                <a:tc>
                  <a:txBody>
                    <a:bodyPr/>
                    <a:lstStyle/>
                    <a:p>
                      <a:r>
                        <a:rPr lang="en-US" sz="2000" dirty="0" smtClean="0"/>
                        <a:t>A B + C *</a:t>
                      </a:r>
                      <a:endParaRPr lang="en-US" sz="2000" dirty="0"/>
                    </a:p>
                  </a:txBody>
                  <a:tcPr marT="45730" marB="45730"/>
                </a:tc>
              </a:tr>
              <a:tr h="396329">
                <a:tc>
                  <a:txBody>
                    <a:bodyPr/>
                    <a:lstStyle/>
                    <a:p>
                      <a:r>
                        <a:rPr lang="en-US" sz="2000" dirty="0" smtClean="0"/>
                        <a:t>A + B * C + D</a:t>
                      </a:r>
                      <a:endParaRPr lang="en-US" sz="2000" dirty="0"/>
                    </a:p>
                  </a:txBody>
                  <a:tcPr marT="45730" marB="45730"/>
                </a:tc>
                <a:tc>
                  <a:txBody>
                    <a:bodyPr/>
                    <a:lstStyle/>
                    <a:p>
                      <a:r>
                        <a:rPr lang="en-US" sz="2000" dirty="0" smtClean="0"/>
                        <a:t>A B C * + D +</a:t>
                      </a:r>
                      <a:endParaRPr lang="en-US" sz="2000" dirty="0"/>
                    </a:p>
                  </a:txBody>
                  <a:tcPr marT="45730" marB="45730"/>
                </a:tc>
              </a:tr>
              <a:tr h="396329">
                <a:tc>
                  <a:txBody>
                    <a:bodyPr/>
                    <a:lstStyle/>
                    <a:p>
                      <a:r>
                        <a:rPr lang="en-US" sz="2000" dirty="0" smtClean="0"/>
                        <a:t>(A + B) * (C + D)</a:t>
                      </a:r>
                      <a:endParaRPr lang="en-US" sz="2000" dirty="0"/>
                    </a:p>
                  </a:txBody>
                  <a:tcPr marT="45730" marB="45730"/>
                </a:tc>
                <a:tc>
                  <a:txBody>
                    <a:bodyPr/>
                    <a:lstStyle/>
                    <a:p>
                      <a:r>
                        <a:rPr lang="en-US" sz="2000" dirty="0" smtClean="0"/>
                        <a:t>A B + C D + *</a:t>
                      </a:r>
                      <a:endParaRPr lang="en-US" sz="2000" dirty="0"/>
                    </a:p>
                  </a:txBody>
                  <a:tcPr marT="45730" marB="45730"/>
                </a:tc>
              </a:tr>
              <a:tr h="396329">
                <a:tc>
                  <a:txBody>
                    <a:bodyPr/>
                    <a:lstStyle/>
                    <a:p>
                      <a:r>
                        <a:rPr lang="en-US" sz="2000" dirty="0" smtClean="0"/>
                        <a:t>A * B + C * D</a:t>
                      </a:r>
                      <a:endParaRPr lang="en-US" sz="2000" dirty="0"/>
                    </a:p>
                  </a:txBody>
                  <a:tcPr marT="45730" marB="45730"/>
                </a:tc>
                <a:tc>
                  <a:txBody>
                    <a:bodyPr/>
                    <a:lstStyle/>
                    <a:p>
                      <a:r>
                        <a:rPr lang="en-US" sz="2000" dirty="0" smtClean="0"/>
                        <a:t>A B * C D * +</a:t>
                      </a:r>
                      <a:endParaRPr lang="en-US" sz="2000" dirty="0"/>
                    </a:p>
                  </a:txBody>
                  <a:tcPr marT="45730" marB="45730"/>
                </a:tc>
              </a:tr>
            </a:tbl>
          </a:graphicData>
        </a:graphic>
      </p:graphicFrame>
      <p:sp>
        <p:nvSpPr>
          <p:cNvPr id="93213" name="TextBox 4"/>
          <p:cNvSpPr txBox="1">
            <a:spLocks noChangeArrowheads="1"/>
          </p:cNvSpPr>
          <p:nvPr/>
        </p:nvSpPr>
        <p:spPr bwMode="auto">
          <a:xfrm>
            <a:off x="0" y="4743450"/>
            <a:ext cx="7740352"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2000" dirty="0">
                <a:solidFill>
                  <a:schemeClr val="bg2">
                    <a:lumMod val="50000"/>
                  </a:schemeClr>
                </a:solidFill>
                <a:latin typeface="Times New Roman" panose="02020603050405020304" pitchFamily="18" charset="0"/>
              </a:rPr>
              <a:t>A + B * C    </a:t>
            </a:r>
            <a:r>
              <a:rPr lang="en-US" altLang="en-US" sz="2000" dirty="0">
                <a:solidFill>
                  <a:schemeClr val="bg2">
                    <a:lumMod val="50000"/>
                  </a:schemeClr>
                </a:solidFill>
                <a:latin typeface="Times New Roman" panose="02020603050405020304" pitchFamily="18" charset="0"/>
                <a:sym typeface="Wingdings" panose="05000000000000000000" pitchFamily="2" charset="2"/>
              </a:rPr>
              <a:t>  (A + (B * C))     (A  + (B C *) )      A  B  C  *  +</a:t>
            </a:r>
          </a:p>
          <a:p>
            <a:pPr>
              <a:spcBef>
                <a:spcPct val="0"/>
              </a:spcBef>
              <a:buFontTx/>
              <a:buNone/>
            </a:pPr>
            <a:endParaRPr lang="en-US" altLang="en-US" sz="2000" dirty="0">
              <a:solidFill>
                <a:schemeClr val="bg2">
                  <a:lumMod val="50000"/>
                </a:schemeClr>
              </a:solidFill>
              <a:latin typeface="Times New Roman" panose="02020603050405020304" pitchFamily="18" charset="0"/>
              <a:sym typeface="Wingdings" panose="05000000000000000000" pitchFamily="2" charset="2"/>
            </a:endParaRPr>
          </a:p>
          <a:p>
            <a:pPr>
              <a:spcBef>
                <a:spcPct val="0"/>
              </a:spcBef>
              <a:buFontTx/>
              <a:buNone/>
            </a:pPr>
            <a:r>
              <a:rPr lang="en-US" altLang="en-US" sz="2000" dirty="0">
                <a:solidFill>
                  <a:schemeClr val="bg2">
                    <a:lumMod val="50000"/>
                  </a:schemeClr>
                </a:solidFill>
                <a:latin typeface="Times New Roman" panose="02020603050405020304" pitchFamily="18" charset="0"/>
                <a:sym typeface="Wingdings" panose="05000000000000000000" pitchFamily="2" charset="2"/>
              </a:rPr>
              <a:t>A + B * C + D    ((A + (B * C)) + D )   ((A + (B C*) )+  D)   </a:t>
            </a:r>
          </a:p>
          <a:p>
            <a:pPr>
              <a:spcBef>
                <a:spcPct val="0"/>
              </a:spcBef>
              <a:buFontTx/>
              <a:buNone/>
            </a:pPr>
            <a:r>
              <a:rPr lang="en-US" altLang="en-US" sz="2000" dirty="0">
                <a:solidFill>
                  <a:schemeClr val="bg2">
                    <a:lumMod val="50000"/>
                  </a:schemeClr>
                </a:solidFill>
                <a:latin typeface="Times New Roman" panose="02020603050405020304" pitchFamily="18" charset="0"/>
                <a:sym typeface="Wingdings" panose="05000000000000000000" pitchFamily="2" charset="2"/>
              </a:rPr>
              <a:t>((A  B  C  *+)  +  D)  A B C * + D +</a:t>
            </a:r>
          </a:p>
        </p:txBody>
      </p:sp>
      <p:sp>
        <p:nvSpPr>
          <p:cNvPr id="9526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4F8FCCF-E1A9-4416-A485-B728E122EE04}" type="slidenum">
              <a:rPr lang="en-US" altLang="en-US" sz="1200">
                <a:solidFill>
                  <a:srgbClr val="898989"/>
                </a:solidFill>
                <a:latin typeface="Times New Roman" panose="02020603050405020304" pitchFamily="18" charset="0"/>
              </a:rPr>
              <a:pPr>
                <a:spcBef>
                  <a:spcPct val="0"/>
                </a:spcBef>
                <a:buFontTx/>
                <a:buNone/>
              </a:pPr>
              <a:t>26</a:t>
            </a:fld>
            <a:endParaRPr lang="en-US" altLang="en-US" sz="1200">
              <a:solidFill>
                <a:srgbClr val="898989"/>
              </a:solidFill>
              <a:latin typeface="Times New Roman" panose="02020603050405020304" pitchFamily="18" charset="0"/>
            </a:endParaRPr>
          </a:p>
        </p:txBody>
      </p:sp>
      <p:sp>
        <p:nvSpPr>
          <p:cNvPr id="7" name="Footer Placeholder 6"/>
          <p:cNvSpPr>
            <a:spLocks noGrp="1"/>
          </p:cNvSpPr>
          <p:nvPr>
            <p:ph type="ftr" sz="quarter" idx="11"/>
          </p:nvPr>
        </p:nvSpPr>
        <p:spPr/>
        <p:txBody>
          <a:bodyPr/>
          <a:lstStyle/>
          <a:p>
            <a:pPr>
              <a:defRPr/>
            </a:pPr>
            <a:r>
              <a:rPr lang="en-US"/>
              <a:t>Autumn 2016</a:t>
            </a:r>
          </a:p>
        </p:txBody>
      </p:sp>
      <p:sp>
        <p:nvSpPr>
          <p:cNvPr id="9" name="Title 1"/>
          <p:cNvSpPr>
            <a:spLocks noGrp="1"/>
          </p:cNvSpPr>
          <p:nvPr>
            <p:ph type="title"/>
          </p:nvPr>
        </p:nvSpPr>
        <p:spPr>
          <a:xfrm>
            <a:off x="179512" y="188640"/>
            <a:ext cx="8712968" cy="1143000"/>
          </a:xfrm>
        </p:spPr>
        <p:txBody>
          <a:bodyPr>
            <a:normAutofit/>
          </a:bodyPr>
          <a:lstStyle/>
          <a:p>
            <a:pPr marL="0" indent="0" algn="l">
              <a:buNone/>
            </a:pPr>
            <a:r>
              <a:rPr lang="en-US" sz="4000" dirty="0">
                <a:solidFill>
                  <a:srgbClr val="7030A0"/>
                </a:solidFill>
                <a:latin typeface="Times New Roman" pitchFamily="18" charset="0"/>
                <a:cs typeface="Times New Roman" pitchFamily="18" charset="0"/>
              </a:rPr>
              <a:t>Infix to Postfix </a:t>
            </a:r>
            <a:endParaRPr lang="en-IN" sz="4000"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36830786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321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321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321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12968" cy="1143000"/>
          </a:xfrm>
        </p:spPr>
        <p:txBody>
          <a:bodyPr>
            <a:normAutofit/>
          </a:bodyPr>
          <a:lstStyle/>
          <a:p>
            <a:pPr marL="0" indent="0" algn="l">
              <a:buNone/>
            </a:pPr>
            <a:r>
              <a:rPr lang="en-US" sz="4000" dirty="0">
                <a:solidFill>
                  <a:srgbClr val="7030A0"/>
                </a:solidFill>
                <a:latin typeface="Times New Roman" pitchFamily="18" charset="0"/>
                <a:cs typeface="Times New Roman" pitchFamily="18" charset="0"/>
              </a:rPr>
              <a:t>Infix to postfix conversion</a:t>
            </a:r>
            <a:endParaRPr lang="en-IN" sz="4000" dirty="0">
              <a:solidFill>
                <a:srgbClr val="7030A0"/>
              </a:solidFill>
              <a:latin typeface="Times New Roman" pitchFamily="18" charset="0"/>
              <a:cs typeface="Times New Roman" pitchFamily="18" charset="0"/>
            </a:endParaRPr>
          </a:p>
        </p:txBody>
      </p:sp>
      <p:sp>
        <p:nvSpPr>
          <p:cNvPr id="3" name="Content Placeholder 2"/>
          <p:cNvSpPr>
            <a:spLocks noGrp="1"/>
          </p:cNvSpPr>
          <p:nvPr>
            <p:ph idx="4294967295"/>
          </p:nvPr>
        </p:nvSpPr>
        <p:spPr>
          <a:xfrm>
            <a:off x="457200" y="1196753"/>
            <a:ext cx="8363272" cy="4752528"/>
          </a:xfrm>
          <a:prstGeom prst="rect">
            <a:avLst/>
          </a:prstGeom>
        </p:spPr>
        <p:txBody>
          <a:bodyPr>
            <a:normAutofit/>
          </a:bodyPr>
          <a:lstStyle/>
          <a:p>
            <a:pPr algn="just">
              <a:lnSpc>
                <a:spcPct val="110000"/>
              </a:lnSpc>
              <a:buFont typeface="Arial" pitchFamily="34" charset="0"/>
              <a:buChar char="•"/>
            </a:pPr>
            <a:r>
              <a:rPr lang="en-IN" dirty="0">
                <a:solidFill>
                  <a:srgbClr val="002060"/>
                </a:solidFill>
                <a:latin typeface="Times New Roman" pitchFamily="18" charset="0"/>
                <a:cs typeface="Times New Roman" pitchFamily="18" charset="0"/>
              </a:rPr>
              <a:t>Use a stack for processing operators (push and pop operations).</a:t>
            </a:r>
          </a:p>
          <a:p>
            <a:pPr algn="just">
              <a:lnSpc>
                <a:spcPct val="110000"/>
              </a:lnSpc>
              <a:buFont typeface="Arial" pitchFamily="34" charset="0"/>
              <a:buChar char="•"/>
            </a:pPr>
            <a:r>
              <a:rPr lang="en-IN" dirty="0">
                <a:solidFill>
                  <a:srgbClr val="002060"/>
                </a:solidFill>
                <a:latin typeface="Times New Roman" pitchFamily="18" charset="0"/>
                <a:cs typeface="Times New Roman" pitchFamily="18" charset="0"/>
              </a:rPr>
              <a:t>Scan the sequence of operators and operands from left to right and perform one of the following:</a:t>
            </a:r>
          </a:p>
          <a:p>
            <a:pPr lvl="1" algn="just">
              <a:lnSpc>
                <a:spcPct val="110000"/>
              </a:lnSpc>
              <a:buFont typeface="Arial" pitchFamily="34" charset="0"/>
              <a:buChar char="•"/>
            </a:pPr>
            <a:r>
              <a:rPr lang="en-IN" dirty="0">
                <a:solidFill>
                  <a:srgbClr val="002060"/>
                </a:solidFill>
                <a:latin typeface="Times New Roman" pitchFamily="18" charset="0"/>
                <a:cs typeface="Times New Roman" pitchFamily="18" charset="0"/>
              </a:rPr>
              <a:t>output the operand, </a:t>
            </a:r>
          </a:p>
          <a:p>
            <a:pPr lvl="1" algn="just">
              <a:lnSpc>
                <a:spcPct val="110000"/>
              </a:lnSpc>
              <a:buFont typeface="Arial" pitchFamily="34" charset="0"/>
              <a:buChar char="•"/>
            </a:pPr>
            <a:r>
              <a:rPr lang="en-IN" dirty="0">
                <a:solidFill>
                  <a:srgbClr val="002060"/>
                </a:solidFill>
                <a:latin typeface="Times New Roman" pitchFamily="18" charset="0"/>
                <a:cs typeface="Times New Roman" pitchFamily="18" charset="0"/>
              </a:rPr>
              <a:t>push an operator of higher precedence,</a:t>
            </a:r>
          </a:p>
          <a:p>
            <a:pPr lvl="1" algn="just">
              <a:lnSpc>
                <a:spcPct val="110000"/>
              </a:lnSpc>
              <a:buFont typeface="Arial" pitchFamily="34" charset="0"/>
              <a:buChar char="•"/>
            </a:pPr>
            <a:r>
              <a:rPr lang="en-IN" dirty="0">
                <a:solidFill>
                  <a:srgbClr val="002060"/>
                </a:solidFill>
                <a:latin typeface="Times New Roman" pitchFamily="18" charset="0"/>
                <a:cs typeface="Times New Roman" pitchFamily="18" charset="0"/>
              </a:rPr>
              <a:t>pop an operator and output, till the stack  top contains operator of a lower precedence and push the present operator.</a:t>
            </a: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27</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#00: © DSamanta</a:t>
            </a:r>
            <a:endParaRPr lang="en-IN" dirty="0">
              <a:solidFill>
                <a:prstClr val="black">
                  <a:lumMod val="50000"/>
                  <a:lumOff val="50000"/>
                </a:prstClr>
              </a:solidFill>
            </a:endParaRPr>
          </a:p>
        </p:txBody>
      </p:sp>
    </p:spTree>
    <p:extLst>
      <p:ext uri="{BB962C8B-B14F-4D97-AF65-F5344CB8AC3E}">
        <p14:creationId xmlns:p14="http://schemas.microsoft.com/office/powerpoint/2010/main" val="37857843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12968" cy="1143000"/>
          </a:xfrm>
        </p:spPr>
        <p:txBody>
          <a:bodyPr>
            <a:normAutofit/>
          </a:bodyPr>
          <a:lstStyle/>
          <a:p>
            <a:pPr marL="0" indent="0" algn="l">
              <a:buNone/>
            </a:pPr>
            <a:r>
              <a:rPr lang="en-US" sz="4000" dirty="0">
                <a:solidFill>
                  <a:srgbClr val="7030A0"/>
                </a:solidFill>
                <a:latin typeface="Times New Roman" pitchFamily="18" charset="0"/>
                <a:cs typeface="Times New Roman" pitchFamily="18" charset="0"/>
              </a:rPr>
              <a:t>The </a:t>
            </a:r>
            <a:r>
              <a:rPr lang="en-US" sz="4000" dirty="0" smtClean="0">
                <a:solidFill>
                  <a:srgbClr val="7030A0"/>
                </a:solidFill>
                <a:latin typeface="Times New Roman" pitchFamily="18" charset="0"/>
                <a:cs typeface="Times New Roman" pitchFamily="18" charset="0"/>
              </a:rPr>
              <a:t>algorithm </a:t>
            </a:r>
            <a:r>
              <a:rPr lang="en-US" sz="4000" dirty="0">
                <a:solidFill>
                  <a:srgbClr val="7030A0"/>
                </a:solidFill>
                <a:latin typeface="Times New Roman" pitchFamily="18" charset="0"/>
                <a:cs typeface="Times New Roman" pitchFamily="18" charset="0"/>
              </a:rPr>
              <a:t>steps</a:t>
            </a:r>
            <a:endParaRPr lang="en-IN" sz="4000" dirty="0">
              <a:solidFill>
                <a:srgbClr val="7030A0"/>
              </a:solidFill>
              <a:latin typeface="Times New Roman" pitchFamily="18" charset="0"/>
              <a:cs typeface="Times New Roman" pitchFamily="18" charset="0"/>
            </a:endParaRPr>
          </a:p>
        </p:txBody>
      </p:sp>
      <p:sp>
        <p:nvSpPr>
          <p:cNvPr id="3" name="Content Placeholder 2"/>
          <p:cNvSpPr>
            <a:spLocks noGrp="1"/>
          </p:cNvSpPr>
          <p:nvPr>
            <p:ph idx="4294967295"/>
          </p:nvPr>
        </p:nvSpPr>
        <p:spPr>
          <a:xfrm>
            <a:off x="179512" y="1196752"/>
            <a:ext cx="8640960" cy="4975447"/>
          </a:xfrm>
          <a:prstGeom prst="rect">
            <a:avLst/>
          </a:prstGeom>
        </p:spPr>
        <p:txBody>
          <a:bodyPr>
            <a:normAutofit fontScale="77500" lnSpcReduction="20000"/>
          </a:bodyPr>
          <a:lstStyle/>
          <a:p>
            <a:pPr marL="502920" indent="-457200" algn="just">
              <a:lnSpc>
                <a:spcPct val="110000"/>
              </a:lnSpc>
              <a:buFont typeface="+mj-lt"/>
              <a:buAutoNum type="arabicPeriod"/>
            </a:pPr>
            <a:r>
              <a:rPr lang="en-IN" sz="2300" dirty="0" smtClean="0">
                <a:solidFill>
                  <a:srgbClr val="002060"/>
                </a:solidFill>
                <a:latin typeface="Times New Roman" pitchFamily="18" charset="0"/>
                <a:cs typeface="Times New Roman" pitchFamily="18" charset="0"/>
              </a:rPr>
              <a:t>Print </a:t>
            </a:r>
            <a:r>
              <a:rPr lang="en-IN" sz="2300" dirty="0">
                <a:solidFill>
                  <a:srgbClr val="002060"/>
                </a:solidFill>
                <a:latin typeface="Times New Roman" pitchFamily="18" charset="0"/>
                <a:cs typeface="Times New Roman" pitchFamily="18" charset="0"/>
              </a:rPr>
              <a:t>operands as they arrive.</a:t>
            </a:r>
          </a:p>
          <a:p>
            <a:pPr marL="502920" indent="-457200" algn="just">
              <a:lnSpc>
                <a:spcPct val="110000"/>
              </a:lnSpc>
              <a:buFont typeface="+mj-lt"/>
              <a:buAutoNum type="arabicPeriod"/>
            </a:pPr>
            <a:r>
              <a:rPr lang="en-IN" sz="2300" dirty="0" smtClean="0">
                <a:solidFill>
                  <a:srgbClr val="002060"/>
                </a:solidFill>
                <a:latin typeface="Times New Roman" pitchFamily="18" charset="0"/>
                <a:cs typeface="Times New Roman" pitchFamily="18" charset="0"/>
              </a:rPr>
              <a:t>If </a:t>
            </a:r>
            <a:r>
              <a:rPr lang="en-IN" sz="2300" dirty="0">
                <a:solidFill>
                  <a:srgbClr val="002060"/>
                </a:solidFill>
                <a:latin typeface="Times New Roman" pitchFamily="18" charset="0"/>
                <a:cs typeface="Times New Roman" pitchFamily="18" charset="0"/>
              </a:rPr>
              <a:t>the stack is empty or contains a left parenthesis on top, push the incoming operator onto the stack.</a:t>
            </a:r>
          </a:p>
          <a:p>
            <a:pPr marL="502920" indent="-457200" algn="just">
              <a:lnSpc>
                <a:spcPct val="110000"/>
              </a:lnSpc>
              <a:buFont typeface="+mj-lt"/>
              <a:buAutoNum type="arabicPeriod"/>
            </a:pPr>
            <a:r>
              <a:rPr lang="en-IN" sz="2300" dirty="0" smtClean="0">
                <a:solidFill>
                  <a:srgbClr val="002060"/>
                </a:solidFill>
                <a:latin typeface="Times New Roman" pitchFamily="18" charset="0"/>
                <a:cs typeface="Times New Roman" pitchFamily="18" charset="0"/>
              </a:rPr>
              <a:t>If </a:t>
            </a:r>
            <a:r>
              <a:rPr lang="en-IN" sz="2300" dirty="0">
                <a:solidFill>
                  <a:srgbClr val="002060"/>
                </a:solidFill>
                <a:latin typeface="Times New Roman" pitchFamily="18" charset="0"/>
                <a:cs typeface="Times New Roman" pitchFamily="18" charset="0"/>
              </a:rPr>
              <a:t>the incoming symbol is a left parenthesis, push it on the stack.</a:t>
            </a:r>
          </a:p>
          <a:p>
            <a:pPr marL="502920" indent="-457200" algn="just">
              <a:lnSpc>
                <a:spcPct val="110000"/>
              </a:lnSpc>
              <a:buFont typeface="+mj-lt"/>
              <a:buAutoNum type="arabicPeriod"/>
            </a:pPr>
            <a:r>
              <a:rPr lang="en-IN" sz="2300" dirty="0" smtClean="0">
                <a:solidFill>
                  <a:srgbClr val="002060"/>
                </a:solidFill>
                <a:latin typeface="Times New Roman" pitchFamily="18" charset="0"/>
                <a:cs typeface="Times New Roman" pitchFamily="18" charset="0"/>
              </a:rPr>
              <a:t>If </a:t>
            </a:r>
            <a:r>
              <a:rPr lang="en-IN" sz="2300" dirty="0">
                <a:solidFill>
                  <a:srgbClr val="002060"/>
                </a:solidFill>
                <a:latin typeface="Times New Roman" pitchFamily="18" charset="0"/>
                <a:cs typeface="Times New Roman" pitchFamily="18" charset="0"/>
              </a:rPr>
              <a:t>the incoming symbol is a right parenthesis, pop the stack and print the operators until you see a left parenthesis. Discard the pair of parentheses.</a:t>
            </a:r>
          </a:p>
          <a:p>
            <a:pPr marL="502920" indent="-457200" algn="just">
              <a:lnSpc>
                <a:spcPct val="110000"/>
              </a:lnSpc>
              <a:buFont typeface="+mj-lt"/>
              <a:buAutoNum type="arabicPeriod"/>
            </a:pPr>
            <a:r>
              <a:rPr lang="en-IN" sz="2300" dirty="0" smtClean="0">
                <a:solidFill>
                  <a:srgbClr val="002060"/>
                </a:solidFill>
                <a:latin typeface="Times New Roman" pitchFamily="18" charset="0"/>
                <a:cs typeface="Times New Roman" pitchFamily="18" charset="0"/>
              </a:rPr>
              <a:t>If </a:t>
            </a:r>
            <a:r>
              <a:rPr lang="en-IN" sz="2300" dirty="0">
                <a:solidFill>
                  <a:srgbClr val="002060"/>
                </a:solidFill>
                <a:latin typeface="Times New Roman" pitchFamily="18" charset="0"/>
                <a:cs typeface="Times New Roman" pitchFamily="18" charset="0"/>
              </a:rPr>
              <a:t>the incoming symbol has higher precedence than the top of the stack, push it on the stack</a:t>
            </a:r>
            <a:r>
              <a:rPr lang="en-IN" sz="2300" dirty="0" smtClean="0">
                <a:solidFill>
                  <a:srgbClr val="002060"/>
                </a:solidFill>
                <a:latin typeface="Times New Roman" pitchFamily="18" charset="0"/>
                <a:cs typeface="Times New Roman" pitchFamily="18" charset="0"/>
              </a:rPr>
              <a:t>.</a:t>
            </a:r>
          </a:p>
          <a:p>
            <a:pPr marL="502920" indent="-457200" algn="just">
              <a:lnSpc>
                <a:spcPct val="110000"/>
              </a:lnSpc>
              <a:buFont typeface="+mj-lt"/>
              <a:buAutoNum type="arabicPeriod"/>
            </a:pPr>
            <a:r>
              <a:rPr lang="en-IN" sz="2300" dirty="0" smtClean="0">
                <a:solidFill>
                  <a:srgbClr val="002060"/>
                </a:solidFill>
                <a:latin typeface="Times New Roman" pitchFamily="18" charset="0"/>
                <a:cs typeface="Times New Roman" pitchFamily="18" charset="0"/>
              </a:rPr>
              <a:t>If </a:t>
            </a:r>
            <a:r>
              <a:rPr lang="en-IN" sz="2300" dirty="0">
                <a:solidFill>
                  <a:srgbClr val="002060"/>
                </a:solidFill>
                <a:latin typeface="Times New Roman" pitchFamily="18" charset="0"/>
                <a:cs typeface="Times New Roman" pitchFamily="18" charset="0"/>
              </a:rPr>
              <a:t>the incoming symbol has equal precedence with the top of the stack, use association. If the association is left to right, pop and print the top of the stack and then push the incoming operator. If the association is right to left, push the incoming operator.</a:t>
            </a:r>
          </a:p>
          <a:p>
            <a:pPr marL="502920" indent="-457200" algn="just">
              <a:lnSpc>
                <a:spcPct val="110000"/>
              </a:lnSpc>
              <a:buFont typeface="+mj-lt"/>
              <a:buAutoNum type="arabicPeriod"/>
            </a:pPr>
            <a:r>
              <a:rPr lang="en-IN" sz="2300" dirty="0" smtClean="0">
                <a:solidFill>
                  <a:srgbClr val="002060"/>
                </a:solidFill>
                <a:latin typeface="Times New Roman" pitchFamily="18" charset="0"/>
                <a:cs typeface="Times New Roman" pitchFamily="18" charset="0"/>
              </a:rPr>
              <a:t>If </a:t>
            </a:r>
            <a:r>
              <a:rPr lang="en-IN" sz="2300" dirty="0">
                <a:solidFill>
                  <a:srgbClr val="002060"/>
                </a:solidFill>
                <a:latin typeface="Times New Roman" pitchFamily="18" charset="0"/>
                <a:cs typeface="Times New Roman" pitchFamily="18" charset="0"/>
              </a:rPr>
              <a:t>the incoming symbol has lower precedence than the symbol on the top of the stack, pop the stack and print the top operator. Then test the incoming operator against the new top of stack.</a:t>
            </a:r>
          </a:p>
          <a:p>
            <a:pPr marL="502920" indent="-457200" algn="just">
              <a:lnSpc>
                <a:spcPct val="110000"/>
              </a:lnSpc>
              <a:buFont typeface="+mj-lt"/>
              <a:buAutoNum type="arabicPeriod"/>
            </a:pPr>
            <a:r>
              <a:rPr lang="en-IN" sz="2300" dirty="0" smtClean="0">
                <a:solidFill>
                  <a:srgbClr val="002060"/>
                </a:solidFill>
                <a:latin typeface="Times New Roman" pitchFamily="18" charset="0"/>
                <a:cs typeface="Times New Roman" pitchFamily="18" charset="0"/>
              </a:rPr>
              <a:t>At </a:t>
            </a:r>
            <a:r>
              <a:rPr lang="en-IN" sz="2300" dirty="0">
                <a:solidFill>
                  <a:srgbClr val="002060"/>
                </a:solidFill>
                <a:latin typeface="Times New Roman" pitchFamily="18" charset="0"/>
                <a:cs typeface="Times New Roman" pitchFamily="18" charset="0"/>
              </a:rPr>
              <a:t>the end of the expression, pop and print all operators on the stack. (No parentheses should remain.)</a:t>
            </a:r>
          </a:p>
          <a:p>
            <a:pPr marL="502920" indent="-457200" algn="just">
              <a:lnSpc>
                <a:spcPct val="110000"/>
              </a:lnSpc>
              <a:buFont typeface="+mj-lt"/>
              <a:buAutoNum type="arabicPeriod"/>
            </a:pPr>
            <a:endParaRPr lang="en-IN" dirty="0">
              <a:solidFill>
                <a:srgbClr val="002060"/>
              </a:solidFill>
              <a:latin typeface="Times New Roman" pitchFamily="18" charset="0"/>
              <a:cs typeface="Times New Roman" pitchFamily="18" charset="0"/>
            </a:endParaRPr>
          </a:p>
          <a:p>
            <a:pPr algn="just">
              <a:lnSpc>
                <a:spcPct val="110000"/>
              </a:lnSpc>
              <a:buFont typeface="Arial" pitchFamily="34" charset="0"/>
              <a:buChar char="•"/>
            </a:pPr>
            <a:endParaRPr lang="en-IN" dirty="0">
              <a:solidFill>
                <a:srgbClr val="002060"/>
              </a:solidFill>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28</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#00: © DSamanta</a:t>
            </a:r>
            <a:endParaRPr lang="en-IN" dirty="0">
              <a:solidFill>
                <a:prstClr val="black">
                  <a:lumMod val="50000"/>
                  <a:lumOff val="50000"/>
                </a:prstClr>
              </a:solidFill>
            </a:endParaRPr>
          </a:p>
        </p:txBody>
      </p:sp>
    </p:spTree>
    <p:extLst>
      <p:ext uri="{BB962C8B-B14F-4D97-AF65-F5344CB8AC3E}">
        <p14:creationId xmlns:p14="http://schemas.microsoft.com/office/powerpoint/2010/main" val="328317482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12968" cy="1143000"/>
          </a:xfrm>
        </p:spPr>
        <p:txBody>
          <a:bodyPr>
            <a:normAutofit/>
          </a:bodyPr>
          <a:lstStyle/>
          <a:p>
            <a:pPr marL="0" indent="0" algn="l">
              <a:buNone/>
            </a:pPr>
            <a:r>
              <a:rPr lang="en-US" sz="4000" dirty="0">
                <a:solidFill>
                  <a:srgbClr val="7030A0"/>
                </a:solidFill>
                <a:latin typeface="Times New Roman" pitchFamily="18" charset="0"/>
                <a:cs typeface="Times New Roman" pitchFamily="18" charset="0"/>
              </a:rPr>
              <a:t>Infix to Postfix Conversion</a:t>
            </a:r>
            <a:endParaRPr lang="en-IN" sz="4000" dirty="0">
              <a:solidFill>
                <a:srgbClr val="7030A0"/>
              </a:solidFill>
              <a:latin typeface="Times New Roman" pitchFamily="18" charset="0"/>
              <a:cs typeface="Times New Roman" pitchFamily="18" charset="0"/>
            </a:endParaRPr>
          </a:p>
        </p:txBody>
      </p:sp>
      <p:sp>
        <p:nvSpPr>
          <p:cNvPr id="3" name="Content Placeholder 2"/>
          <p:cNvSpPr>
            <a:spLocks noGrp="1"/>
          </p:cNvSpPr>
          <p:nvPr>
            <p:ph idx="4294967295"/>
          </p:nvPr>
        </p:nvSpPr>
        <p:spPr>
          <a:xfrm>
            <a:off x="179512" y="1196752"/>
            <a:ext cx="8640960" cy="4975447"/>
          </a:xfrm>
          <a:prstGeom prst="rect">
            <a:avLst/>
          </a:prstGeom>
        </p:spPr>
        <p:txBody>
          <a:bodyPr>
            <a:normAutofit/>
          </a:bodyPr>
          <a:lstStyle/>
          <a:p>
            <a:pPr>
              <a:lnSpc>
                <a:spcPct val="80000"/>
              </a:lnSpc>
              <a:buFontTx/>
              <a:buNone/>
            </a:pPr>
            <a:r>
              <a:rPr lang="en-US" altLang="en-US" sz="2000" dirty="0">
                <a:solidFill>
                  <a:srgbClr val="7030A0"/>
                </a:solidFill>
                <a:latin typeface="Times New Roman" panose="02020603050405020304" pitchFamily="18" charset="0"/>
                <a:cs typeface="Times New Roman" panose="02020603050405020304" pitchFamily="18" charset="0"/>
              </a:rPr>
              <a:t>Requires operator precedence information</a:t>
            </a:r>
          </a:p>
          <a:p>
            <a:pPr>
              <a:lnSpc>
                <a:spcPct val="80000"/>
              </a:lnSpc>
              <a:buFontTx/>
              <a:buNone/>
            </a:pPr>
            <a:endParaRPr lang="en-US" altLang="en-US" sz="2000" dirty="0">
              <a:solidFill>
                <a:srgbClr val="FFC000"/>
              </a:solidFill>
              <a:latin typeface="Times New Roman" panose="02020603050405020304" pitchFamily="18" charset="0"/>
              <a:cs typeface="Times New Roman" panose="02020603050405020304" pitchFamily="18" charset="0"/>
            </a:endParaRPr>
          </a:p>
          <a:p>
            <a:pPr>
              <a:lnSpc>
                <a:spcPct val="80000"/>
              </a:lnSpc>
              <a:buFontTx/>
              <a:buNone/>
            </a:pPr>
            <a:r>
              <a:rPr lang="en-US" altLang="en-US" sz="2000" dirty="0">
                <a:solidFill>
                  <a:srgbClr val="7030A0"/>
                </a:solidFill>
                <a:latin typeface="Times New Roman" panose="02020603050405020304" pitchFamily="18" charset="0"/>
                <a:cs typeface="Times New Roman" panose="02020603050405020304" pitchFamily="18" charset="0"/>
              </a:rPr>
              <a:t>Operands: </a:t>
            </a:r>
          </a:p>
          <a:p>
            <a:pPr>
              <a:lnSpc>
                <a:spcPct val="80000"/>
              </a:lnSpc>
              <a:buFontTx/>
              <a:buNone/>
            </a:pPr>
            <a:r>
              <a:rPr lang="en-US" altLang="en-US" sz="2000" dirty="0">
                <a:latin typeface="Times New Roman" panose="02020603050405020304" pitchFamily="18" charset="0"/>
                <a:cs typeface="Times New Roman" panose="02020603050405020304" pitchFamily="18" charset="0"/>
              </a:rPr>
              <a:t>             Add to postfix expression.</a:t>
            </a:r>
          </a:p>
          <a:p>
            <a:pPr>
              <a:lnSpc>
                <a:spcPct val="80000"/>
              </a:lnSpc>
              <a:buFontTx/>
              <a:buNone/>
            </a:pPr>
            <a:endParaRPr lang="en-US" altLang="en-US" sz="2000" dirty="0">
              <a:latin typeface="Times New Roman" panose="02020603050405020304" pitchFamily="18" charset="0"/>
              <a:cs typeface="Times New Roman" panose="02020603050405020304" pitchFamily="18" charset="0"/>
            </a:endParaRPr>
          </a:p>
          <a:p>
            <a:pPr>
              <a:lnSpc>
                <a:spcPct val="80000"/>
              </a:lnSpc>
              <a:buFontTx/>
              <a:buNone/>
            </a:pPr>
            <a:r>
              <a:rPr lang="en-US" altLang="en-US" sz="2000" dirty="0">
                <a:solidFill>
                  <a:srgbClr val="7030A0"/>
                </a:solidFill>
                <a:latin typeface="Times New Roman" panose="02020603050405020304" pitchFamily="18" charset="0"/>
                <a:cs typeface="Times New Roman" panose="02020603050405020304" pitchFamily="18" charset="0"/>
              </a:rPr>
              <a:t>Close parenthesis: </a:t>
            </a:r>
          </a:p>
          <a:p>
            <a:pPr>
              <a:lnSpc>
                <a:spcPct val="80000"/>
              </a:lnSpc>
              <a:buFontTx/>
              <a:buNone/>
            </a:pPr>
            <a:r>
              <a:rPr lang="en-US" altLang="en-US" sz="2000" dirty="0">
                <a:latin typeface="Times New Roman" panose="02020603050405020304" pitchFamily="18" charset="0"/>
                <a:cs typeface="Times New Roman" panose="02020603050405020304" pitchFamily="18" charset="0"/>
              </a:rPr>
              <a:t>     pop stack symbols until an open parenthesis  appears.</a:t>
            </a:r>
          </a:p>
          <a:p>
            <a:pPr>
              <a:lnSpc>
                <a:spcPct val="80000"/>
              </a:lnSpc>
              <a:buFontTx/>
              <a:buNone/>
            </a:pPr>
            <a:endParaRPr lang="en-US" altLang="en-US" sz="2000" dirty="0">
              <a:latin typeface="Times New Roman" panose="02020603050405020304" pitchFamily="18" charset="0"/>
              <a:cs typeface="Times New Roman" panose="02020603050405020304" pitchFamily="18" charset="0"/>
            </a:endParaRPr>
          </a:p>
          <a:p>
            <a:pPr>
              <a:lnSpc>
                <a:spcPct val="80000"/>
              </a:lnSpc>
              <a:buFontTx/>
              <a:buNone/>
            </a:pPr>
            <a:r>
              <a:rPr lang="en-US" altLang="en-US" sz="2000" dirty="0">
                <a:solidFill>
                  <a:srgbClr val="7030A0"/>
                </a:solidFill>
                <a:latin typeface="Times New Roman" panose="02020603050405020304" pitchFamily="18" charset="0"/>
                <a:cs typeface="Times New Roman" panose="02020603050405020304" pitchFamily="18" charset="0"/>
              </a:rPr>
              <a:t>Operators: </a:t>
            </a:r>
          </a:p>
          <a:p>
            <a:pPr>
              <a:lnSpc>
                <a:spcPct val="80000"/>
              </a:lnSpc>
              <a:buFontTx/>
              <a:buNone/>
            </a:pPr>
            <a:r>
              <a:rPr lang="en-US" altLang="en-US" sz="2000" dirty="0">
                <a:latin typeface="Times New Roman" panose="02020603050405020304" pitchFamily="18" charset="0"/>
                <a:cs typeface="Times New Roman" panose="02020603050405020304" pitchFamily="18" charset="0"/>
              </a:rPr>
              <a:t>	Pop all stack symbols until a symbol of lower precedence appears. Then push the operator.</a:t>
            </a:r>
          </a:p>
          <a:p>
            <a:pPr>
              <a:lnSpc>
                <a:spcPct val="80000"/>
              </a:lnSpc>
              <a:buFontTx/>
              <a:buNone/>
            </a:pPr>
            <a:endParaRPr lang="en-US" altLang="en-US" sz="2000" dirty="0">
              <a:latin typeface="Times New Roman" panose="02020603050405020304" pitchFamily="18" charset="0"/>
              <a:cs typeface="Times New Roman" panose="02020603050405020304" pitchFamily="18" charset="0"/>
            </a:endParaRPr>
          </a:p>
          <a:p>
            <a:pPr>
              <a:lnSpc>
                <a:spcPct val="80000"/>
              </a:lnSpc>
              <a:buFontTx/>
              <a:buNone/>
            </a:pPr>
            <a:r>
              <a:rPr lang="en-US" altLang="en-US" sz="2000" dirty="0">
                <a:solidFill>
                  <a:srgbClr val="7030A0"/>
                </a:solidFill>
                <a:latin typeface="Times New Roman" panose="02020603050405020304" pitchFamily="18" charset="0"/>
                <a:cs typeface="Times New Roman" panose="02020603050405020304" pitchFamily="18" charset="0"/>
              </a:rPr>
              <a:t>End of input: </a:t>
            </a:r>
          </a:p>
          <a:p>
            <a:pPr>
              <a:lnSpc>
                <a:spcPct val="80000"/>
              </a:lnSpc>
              <a:buFontTx/>
              <a:buNone/>
            </a:pPr>
            <a:r>
              <a:rPr lang="en-US" altLang="en-US" sz="2000" dirty="0">
                <a:latin typeface="Times New Roman" panose="02020603050405020304" pitchFamily="18" charset="0"/>
                <a:cs typeface="Times New Roman" panose="02020603050405020304" pitchFamily="18" charset="0"/>
              </a:rPr>
              <a:t>   Pop all remaining stack symbols and add to the expression.</a:t>
            </a:r>
          </a:p>
          <a:p>
            <a:pPr>
              <a:lnSpc>
                <a:spcPct val="80000"/>
              </a:lnSpc>
              <a:buFontTx/>
              <a:buNone/>
            </a:pPr>
            <a:endParaRPr lang="en-US" altLang="en-US" sz="2000" dirty="0">
              <a:latin typeface="Times New Roman" panose="02020603050405020304" pitchFamily="18" charset="0"/>
              <a:cs typeface="Times New Roman" panose="02020603050405020304" pitchFamily="18" charset="0"/>
            </a:endParaRPr>
          </a:p>
          <a:p>
            <a:pPr>
              <a:lnSpc>
                <a:spcPct val="80000"/>
              </a:lnSpc>
            </a:pPr>
            <a:endParaRPr lang="en-US" altLang="en-US" sz="2000"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29</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#00: © DSamanta</a:t>
            </a:r>
            <a:endParaRPr lang="en-IN" dirty="0">
              <a:solidFill>
                <a:prstClr val="black">
                  <a:lumMod val="50000"/>
                  <a:lumOff val="50000"/>
                </a:prstClr>
              </a:solidFill>
            </a:endParaRPr>
          </a:p>
        </p:txBody>
      </p:sp>
    </p:spTree>
    <p:extLst>
      <p:ext uri="{BB962C8B-B14F-4D97-AF65-F5344CB8AC3E}">
        <p14:creationId xmlns:p14="http://schemas.microsoft.com/office/powerpoint/2010/main" val="18301473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744988" y="1637184"/>
            <a:ext cx="3456384" cy="4641696"/>
          </a:xfrm>
        </p:spPr>
        <p:txBody>
          <a:bodyPr>
            <a:normAutofit/>
          </a:bodyPr>
          <a:lstStyle/>
          <a:p>
            <a:pPr marL="365760" lvl="1" indent="0">
              <a:buNone/>
            </a:pPr>
            <a:endParaRPr lang="en-US" sz="800" dirty="0" smtClean="0">
              <a:solidFill>
                <a:srgbClr val="002060"/>
              </a:solidFill>
              <a:latin typeface="Times New Roman" pitchFamily="18" charset="0"/>
              <a:cs typeface="Times New Roman" pitchFamily="18" charset="0"/>
            </a:endParaRPr>
          </a:p>
          <a:p>
            <a:r>
              <a:rPr lang="en-US" sz="2400" dirty="0" smtClean="0">
                <a:solidFill>
                  <a:srgbClr val="002060"/>
                </a:solidFill>
                <a:latin typeface="Times New Roman" pitchFamily="18" charset="0"/>
                <a:cs typeface="Times New Roman" pitchFamily="18" charset="0"/>
              </a:rPr>
              <a:t>Queue</a:t>
            </a:r>
          </a:p>
          <a:p>
            <a:pPr lvl="1"/>
            <a:r>
              <a:rPr lang="en-US" dirty="0" smtClean="0">
                <a:solidFill>
                  <a:srgbClr val="002060"/>
                </a:solidFill>
                <a:latin typeface="Times New Roman" pitchFamily="18" charset="0"/>
                <a:cs typeface="Times New Roman" pitchFamily="18" charset="0"/>
              </a:rPr>
              <a:t>Basic principles</a:t>
            </a:r>
          </a:p>
          <a:p>
            <a:pPr lvl="1"/>
            <a:r>
              <a:rPr lang="en-US" dirty="0" smtClean="0">
                <a:solidFill>
                  <a:srgbClr val="002060"/>
                </a:solidFill>
                <a:latin typeface="Times New Roman" pitchFamily="18" charset="0"/>
                <a:cs typeface="Times New Roman" pitchFamily="18" charset="0"/>
              </a:rPr>
              <a:t>Operation of queue</a:t>
            </a:r>
          </a:p>
          <a:p>
            <a:pPr lvl="1"/>
            <a:r>
              <a:rPr lang="en-US" dirty="0" smtClean="0">
                <a:solidFill>
                  <a:srgbClr val="002060"/>
                </a:solidFill>
                <a:latin typeface="Times New Roman" pitchFamily="18" charset="0"/>
                <a:cs typeface="Times New Roman" pitchFamily="18" charset="0"/>
              </a:rPr>
              <a:t>Queue using Array</a:t>
            </a:r>
          </a:p>
          <a:p>
            <a:pPr lvl="1"/>
            <a:r>
              <a:rPr lang="en-US" dirty="0" smtClean="0">
                <a:solidFill>
                  <a:srgbClr val="002060"/>
                </a:solidFill>
                <a:latin typeface="Times New Roman" pitchFamily="18" charset="0"/>
                <a:cs typeface="Times New Roman" pitchFamily="18" charset="0"/>
              </a:rPr>
              <a:t>Queue using Linked List</a:t>
            </a:r>
          </a:p>
          <a:p>
            <a:pPr lvl="1"/>
            <a:r>
              <a:rPr lang="en-US" dirty="0" smtClean="0">
                <a:solidFill>
                  <a:srgbClr val="002060"/>
                </a:solidFill>
                <a:latin typeface="Times New Roman" pitchFamily="18" charset="0"/>
                <a:cs typeface="Times New Roman" pitchFamily="18" charset="0"/>
              </a:rPr>
              <a:t>Applications of queue</a:t>
            </a:r>
          </a:p>
          <a:p>
            <a:pPr lvl="1"/>
            <a:endParaRPr lang="en-US" dirty="0" smtClean="0">
              <a:solidFill>
                <a:srgbClr val="002060"/>
              </a:solidFill>
              <a:latin typeface="Times New Roman" pitchFamily="18" charset="0"/>
              <a:cs typeface="Times New Roman" pitchFamily="18" charset="0"/>
            </a:endParaRPr>
          </a:p>
          <a:p>
            <a:endParaRPr lang="en-US" sz="1000" dirty="0" smtClean="0">
              <a:solidFill>
                <a:srgbClr val="002060"/>
              </a:solidFill>
              <a:latin typeface="Times New Roman" pitchFamily="18" charset="0"/>
              <a:cs typeface="Times New Roman" pitchFamily="18" charset="0"/>
            </a:endParaRPr>
          </a:p>
          <a:p>
            <a:endParaRPr lang="en-US" sz="800" dirty="0" smtClean="0">
              <a:solidFill>
                <a:srgbClr val="002060"/>
              </a:solidFill>
              <a:latin typeface="Times New Roman" pitchFamily="18" charset="0"/>
              <a:cs typeface="Times New Roman" pitchFamily="18" charset="0"/>
            </a:endParaRPr>
          </a:p>
        </p:txBody>
      </p:sp>
      <p:sp>
        <p:nvSpPr>
          <p:cNvPr id="5" name="Title 1"/>
          <p:cNvSpPr>
            <a:spLocks noGrp="1"/>
          </p:cNvSpPr>
          <p:nvPr>
            <p:ph type="title"/>
          </p:nvPr>
        </p:nvSpPr>
        <p:spPr>
          <a:xfrm>
            <a:off x="179512" y="188640"/>
            <a:ext cx="8712968" cy="1008112"/>
          </a:xfrm>
        </p:spPr>
        <p:txBody>
          <a:bodyPr>
            <a:normAutofit/>
          </a:bodyPr>
          <a:lstStyle/>
          <a:p>
            <a:pPr marL="0" indent="0" algn="l">
              <a:buNone/>
            </a:pPr>
            <a:r>
              <a:rPr lang="en-US" sz="4000" dirty="0" smtClean="0">
                <a:solidFill>
                  <a:srgbClr val="7030A0"/>
                </a:solidFill>
                <a:latin typeface="Times New Roman" pitchFamily="18" charset="0"/>
                <a:cs typeface="Times New Roman" pitchFamily="18" charset="0"/>
              </a:rPr>
              <a:t>Today’s discussion…</a:t>
            </a:r>
            <a:endParaRPr lang="en-IN" sz="4000" dirty="0">
              <a:solidFill>
                <a:srgbClr val="7030A0"/>
              </a:solidFill>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IN" sz="1000" i="1" smtClean="0"/>
              <a:t>CS 11001 : Programming and Data Structures</a:t>
            </a:r>
            <a:endParaRPr lang="en-IN" sz="1000" i="1" dirty="0"/>
          </a:p>
        </p:txBody>
      </p:sp>
      <p:sp>
        <p:nvSpPr>
          <p:cNvPr id="4" name="Slide Number Placeholder 3"/>
          <p:cNvSpPr>
            <a:spLocks noGrp="1"/>
          </p:cNvSpPr>
          <p:nvPr>
            <p:ph type="sldNum" sz="quarter" idx="12"/>
          </p:nvPr>
        </p:nvSpPr>
        <p:spPr/>
        <p:txBody>
          <a:bodyPr/>
          <a:lstStyle/>
          <a:p>
            <a:fld id="{2412D51A-C1C7-4F6F-ADB4-90C3724E8DB4}" type="slidenum">
              <a:rPr lang="en-IN" smtClean="0"/>
              <a:t>3</a:t>
            </a:fld>
            <a:endParaRPr lang="en-IN"/>
          </a:p>
        </p:txBody>
      </p:sp>
      <p:sp>
        <p:nvSpPr>
          <p:cNvPr id="6" name="Date Placeholder 5"/>
          <p:cNvSpPr>
            <a:spLocks noGrp="1"/>
          </p:cNvSpPr>
          <p:nvPr>
            <p:ph type="dt" sz="half" idx="10"/>
          </p:nvPr>
        </p:nvSpPr>
        <p:spPr/>
        <p:txBody>
          <a:bodyPr/>
          <a:lstStyle/>
          <a:p>
            <a:r>
              <a:rPr lang="en-US" smtClean="0"/>
              <a:t>Lecture #00: © DSamanta</a:t>
            </a:r>
            <a:endParaRPr lang="en-IN"/>
          </a:p>
        </p:txBody>
      </p:sp>
      <p:sp>
        <p:nvSpPr>
          <p:cNvPr id="7" name="Content Placeholder 2"/>
          <p:cNvSpPr txBox="1">
            <a:spLocks/>
          </p:cNvSpPr>
          <p:nvPr/>
        </p:nvSpPr>
        <p:spPr>
          <a:xfrm>
            <a:off x="331912" y="1637184"/>
            <a:ext cx="3456384" cy="4641696"/>
          </a:xfrm>
          <a:prstGeom prst="rect">
            <a:avLst/>
          </a:prstGeom>
        </p:spPr>
        <p:txBody>
          <a:bodyPr vert="horz" lIns="91440" tIns="45720" rIns="91440" bIns="45720" rtlCol="0">
            <a:norm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365760" lvl="1" indent="0">
              <a:buFont typeface="Georgia" pitchFamily="18" charset="0"/>
              <a:buNone/>
            </a:pPr>
            <a:endParaRPr lang="en-US" sz="800" smtClean="0">
              <a:solidFill>
                <a:srgbClr val="002060"/>
              </a:solidFill>
              <a:latin typeface="Times New Roman" pitchFamily="18" charset="0"/>
              <a:cs typeface="Times New Roman" pitchFamily="18" charset="0"/>
            </a:endParaRPr>
          </a:p>
          <a:p>
            <a:r>
              <a:rPr lang="en-US" sz="2400" smtClean="0">
                <a:solidFill>
                  <a:srgbClr val="002060"/>
                </a:solidFill>
                <a:latin typeface="Times New Roman" pitchFamily="18" charset="0"/>
                <a:cs typeface="Times New Roman" pitchFamily="18" charset="0"/>
              </a:rPr>
              <a:t>Stack</a:t>
            </a:r>
          </a:p>
          <a:p>
            <a:pPr lvl="1"/>
            <a:r>
              <a:rPr lang="en-US" smtClean="0">
                <a:solidFill>
                  <a:srgbClr val="002060"/>
                </a:solidFill>
                <a:latin typeface="Times New Roman" pitchFamily="18" charset="0"/>
                <a:cs typeface="Times New Roman" pitchFamily="18" charset="0"/>
              </a:rPr>
              <a:t>Basic principles</a:t>
            </a:r>
          </a:p>
          <a:p>
            <a:pPr lvl="1"/>
            <a:r>
              <a:rPr lang="en-US" smtClean="0">
                <a:solidFill>
                  <a:srgbClr val="002060"/>
                </a:solidFill>
                <a:latin typeface="Times New Roman" pitchFamily="18" charset="0"/>
                <a:cs typeface="Times New Roman" pitchFamily="18" charset="0"/>
              </a:rPr>
              <a:t>Operation of stack</a:t>
            </a:r>
          </a:p>
          <a:p>
            <a:pPr lvl="1"/>
            <a:r>
              <a:rPr lang="en-US" smtClean="0">
                <a:solidFill>
                  <a:srgbClr val="002060"/>
                </a:solidFill>
                <a:latin typeface="Times New Roman" pitchFamily="18" charset="0"/>
                <a:cs typeface="Times New Roman" pitchFamily="18" charset="0"/>
              </a:rPr>
              <a:t>Stack using Array</a:t>
            </a:r>
          </a:p>
          <a:p>
            <a:pPr lvl="1"/>
            <a:r>
              <a:rPr lang="en-US" smtClean="0">
                <a:solidFill>
                  <a:srgbClr val="002060"/>
                </a:solidFill>
                <a:latin typeface="Times New Roman" pitchFamily="18" charset="0"/>
                <a:cs typeface="Times New Roman" pitchFamily="18" charset="0"/>
              </a:rPr>
              <a:t>Stack using Linked List</a:t>
            </a:r>
          </a:p>
          <a:p>
            <a:pPr lvl="1"/>
            <a:r>
              <a:rPr lang="en-US" smtClean="0">
                <a:solidFill>
                  <a:srgbClr val="002060"/>
                </a:solidFill>
                <a:latin typeface="Times New Roman" pitchFamily="18" charset="0"/>
                <a:cs typeface="Times New Roman" pitchFamily="18" charset="0"/>
              </a:rPr>
              <a:t>Applications of stack</a:t>
            </a:r>
          </a:p>
          <a:p>
            <a:pPr lvl="1"/>
            <a:endParaRPr lang="en-US" smtClean="0">
              <a:solidFill>
                <a:srgbClr val="002060"/>
              </a:solidFill>
              <a:latin typeface="Times New Roman" pitchFamily="18" charset="0"/>
              <a:cs typeface="Times New Roman" pitchFamily="18" charset="0"/>
            </a:endParaRPr>
          </a:p>
          <a:p>
            <a:endParaRPr lang="en-US" sz="1000" smtClean="0">
              <a:solidFill>
                <a:srgbClr val="002060"/>
              </a:solidFill>
              <a:latin typeface="Times New Roman" pitchFamily="18" charset="0"/>
              <a:cs typeface="Times New Roman" pitchFamily="18" charset="0"/>
            </a:endParaRPr>
          </a:p>
          <a:p>
            <a:endParaRPr lang="en-US" sz="800" dirty="0" smtClean="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99233276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3275856" y="1154604"/>
          <a:ext cx="5452251" cy="5017596"/>
        </p:xfrm>
        <a:graphic>
          <a:graphicData uri="http://schemas.openxmlformats.org/drawingml/2006/table">
            <a:tbl>
              <a:tblPr>
                <a:tableStyleId>{D7AC3CCA-C797-4891-BE02-D94E43425B78}</a:tableStyleId>
              </a:tblPr>
              <a:tblGrid>
                <a:gridCol w="605807"/>
                <a:gridCol w="936245"/>
                <a:gridCol w="1046391"/>
                <a:gridCol w="2863808"/>
              </a:tblGrid>
              <a:tr h="601961">
                <a:tc>
                  <a:txBody>
                    <a:bodyPr/>
                    <a:lstStyle/>
                    <a:p>
                      <a:pPr algn="ctr"/>
                      <a:endParaRPr lang="en-US" sz="1600" dirty="0"/>
                    </a:p>
                  </a:txBody>
                  <a:tcPr marL="61686" marR="61686" marT="61686" marB="61686"/>
                </a:tc>
                <a:tc>
                  <a:txBody>
                    <a:bodyPr/>
                    <a:lstStyle/>
                    <a:p>
                      <a:r>
                        <a:rPr lang="en-US" sz="1600" dirty="0" smtClean="0"/>
                        <a:t>Current symbol</a:t>
                      </a:r>
                      <a:endParaRPr lang="en-US" sz="1600" b="1" dirty="0"/>
                    </a:p>
                  </a:txBody>
                  <a:tcPr marL="61686" marR="61686" marT="61686" marB="61686"/>
                </a:tc>
                <a:tc>
                  <a:txBody>
                    <a:bodyPr/>
                    <a:lstStyle/>
                    <a:p>
                      <a:r>
                        <a:rPr lang="en-US" sz="1600" dirty="0" smtClean="0"/>
                        <a:t>Operator Stack</a:t>
                      </a:r>
                      <a:endParaRPr lang="en-US" sz="1600" b="1" dirty="0"/>
                    </a:p>
                  </a:txBody>
                  <a:tcPr marL="61686" marR="61686" marT="61686" marB="61686"/>
                </a:tc>
                <a:tc>
                  <a:txBody>
                    <a:bodyPr/>
                    <a:lstStyle/>
                    <a:p>
                      <a:r>
                        <a:rPr lang="en-US" sz="1600" dirty="0" smtClean="0"/>
                        <a:t>Postfix string</a:t>
                      </a:r>
                      <a:endParaRPr lang="en-US" sz="1600" b="1" dirty="0"/>
                    </a:p>
                  </a:txBody>
                  <a:tcPr marL="61686" marR="61686" marT="61686" marB="61686"/>
                </a:tc>
              </a:tr>
              <a:tr h="356237">
                <a:tc>
                  <a:txBody>
                    <a:bodyPr/>
                    <a:lstStyle/>
                    <a:p>
                      <a:pPr algn="ctr"/>
                      <a:r>
                        <a:rPr lang="en-US" sz="1600"/>
                        <a:t>1</a:t>
                      </a:r>
                    </a:p>
                  </a:txBody>
                  <a:tcPr marL="61686" marR="61686" marT="61686" marB="61686"/>
                </a:tc>
                <a:tc>
                  <a:txBody>
                    <a:bodyPr/>
                    <a:lstStyle/>
                    <a:p>
                      <a:r>
                        <a:rPr lang="en-US" sz="1600" dirty="0"/>
                        <a:t>A</a:t>
                      </a:r>
                      <a:endParaRPr lang="en-US" sz="1600" b="1" dirty="0"/>
                    </a:p>
                  </a:txBody>
                  <a:tcPr marL="61686" marR="61686" marT="61686" marB="61686"/>
                </a:tc>
                <a:tc>
                  <a:txBody>
                    <a:bodyPr/>
                    <a:lstStyle/>
                    <a:p>
                      <a:r>
                        <a:rPr lang="en-US" sz="1600" dirty="0"/>
                        <a:t> </a:t>
                      </a:r>
                      <a:endParaRPr lang="en-US" sz="1600" b="1" dirty="0"/>
                    </a:p>
                  </a:txBody>
                  <a:tcPr marL="61686" marR="61686" marT="61686" marB="61686"/>
                </a:tc>
                <a:tc>
                  <a:txBody>
                    <a:bodyPr/>
                    <a:lstStyle/>
                    <a:p>
                      <a:r>
                        <a:rPr lang="en-US" sz="1600"/>
                        <a:t>A</a:t>
                      </a:r>
                      <a:endParaRPr lang="en-US" sz="1600" b="1"/>
                    </a:p>
                  </a:txBody>
                  <a:tcPr marL="61686" marR="61686" marT="61686" marB="61686"/>
                </a:tc>
              </a:tr>
              <a:tr h="356237">
                <a:tc>
                  <a:txBody>
                    <a:bodyPr/>
                    <a:lstStyle/>
                    <a:p>
                      <a:pPr algn="ctr"/>
                      <a:r>
                        <a:rPr lang="en-US" sz="1600"/>
                        <a:t>2</a:t>
                      </a:r>
                    </a:p>
                  </a:txBody>
                  <a:tcPr marL="61686" marR="61686" marT="61686" marB="61686"/>
                </a:tc>
                <a:tc>
                  <a:txBody>
                    <a:bodyPr/>
                    <a:lstStyle/>
                    <a:p>
                      <a:r>
                        <a:rPr lang="en-US" sz="1600" dirty="0"/>
                        <a:t>*</a:t>
                      </a:r>
                      <a:endParaRPr lang="en-US" sz="1600" b="1" dirty="0">
                        <a:solidFill>
                          <a:srgbClr val="C00000"/>
                        </a:solidFill>
                      </a:endParaRPr>
                    </a:p>
                  </a:txBody>
                  <a:tcPr marL="61686" marR="61686" marT="61686" marB="61686"/>
                </a:tc>
                <a:tc>
                  <a:txBody>
                    <a:bodyPr/>
                    <a:lstStyle/>
                    <a:p>
                      <a:r>
                        <a:rPr lang="en-US" sz="1600" dirty="0"/>
                        <a:t>*</a:t>
                      </a:r>
                      <a:endParaRPr lang="en-US" sz="1600" b="1" dirty="0">
                        <a:solidFill>
                          <a:srgbClr val="C00000"/>
                        </a:solidFill>
                      </a:endParaRPr>
                    </a:p>
                  </a:txBody>
                  <a:tcPr marL="61686" marR="61686" marT="61686" marB="61686"/>
                </a:tc>
                <a:tc>
                  <a:txBody>
                    <a:bodyPr/>
                    <a:lstStyle/>
                    <a:p>
                      <a:r>
                        <a:rPr lang="en-US" sz="1600"/>
                        <a:t>A</a:t>
                      </a:r>
                      <a:endParaRPr lang="en-US" sz="1600" b="1"/>
                    </a:p>
                  </a:txBody>
                  <a:tcPr marL="61686" marR="61686" marT="61686" marB="61686"/>
                </a:tc>
              </a:tr>
              <a:tr h="356237">
                <a:tc>
                  <a:txBody>
                    <a:bodyPr/>
                    <a:lstStyle/>
                    <a:p>
                      <a:pPr algn="ctr"/>
                      <a:r>
                        <a:rPr lang="en-US" sz="1600"/>
                        <a:t>3</a:t>
                      </a:r>
                    </a:p>
                  </a:txBody>
                  <a:tcPr marL="61686" marR="61686" marT="61686" marB="61686"/>
                </a:tc>
                <a:tc>
                  <a:txBody>
                    <a:bodyPr/>
                    <a:lstStyle/>
                    <a:p>
                      <a:r>
                        <a:rPr lang="en-US" sz="1600" dirty="0"/>
                        <a:t>(</a:t>
                      </a:r>
                      <a:endParaRPr lang="en-US" sz="1600" b="1" dirty="0"/>
                    </a:p>
                  </a:txBody>
                  <a:tcPr marL="61686" marR="61686" marT="61686" marB="61686"/>
                </a:tc>
                <a:tc>
                  <a:txBody>
                    <a:bodyPr/>
                    <a:lstStyle/>
                    <a:p>
                      <a:r>
                        <a:rPr lang="en-US" sz="1600" dirty="0"/>
                        <a:t>* (</a:t>
                      </a:r>
                      <a:endParaRPr lang="en-US" sz="1600" b="1" dirty="0"/>
                    </a:p>
                  </a:txBody>
                  <a:tcPr marL="61686" marR="61686" marT="61686" marB="61686"/>
                </a:tc>
                <a:tc>
                  <a:txBody>
                    <a:bodyPr/>
                    <a:lstStyle/>
                    <a:p>
                      <a:r>
                        <a:rPr lang="en-US" sz="1600" dirty="0"/>
                        <a:t>A</a:t>
                      </a:r>
                      <a:endParaRPr lang="en-US" sz="1600" b="1" dirty="0"/>
                    </a:p>
                  </a:txBody>
                  <a:tcPr marL="61686" marR="61686" marT="61686" marB="61686"/>
                </a:tc>
              </a:tr>
              <a:tr h="356237">
                <a:tc>
                  <a:txBody>
                    <a:bodyPr/>
                    <a:lstStyle/>
                    <a:p>
                      <a:pPr algn="ctr"/>
                      <a:r>
                        <a:rPr lang="en-US" sz="1600"/>
                        <a:t>4</a:t>
                      </a:r>
                    </a:p>
                  </a:txBody>
                  <a:tcPr marL="61686" marR="61686" marT="61686" marB="61686"/>
                </a:tc>
                <a:tc>
                  <a:txBody>
                    <a:bodyPr/>
                    <a:lstStyle/>
                    <a:p>
                      <a:r>
                        <a:rPr lang="en-US" sz="1600"/>
                        <a:t>B</a:t>
                      </a:r>
                      <a:endParaRPr lang="en-US" sz="1600" b="1"/>
                    </a:p>
                  </a:txBody>
                  <a:tcPr marL="61686" marR="61686" marT="61686" marB="61686"/>
                </a:tc>
                <a:tc>
                  <a:txBody>
                    <a:bodyPr/>
                    <a:lstStyle/>
                    <a:p>
                      <a:r>
                        <a:rPr lang="en-US" sz="1600" dirty="0"/>
                        <a:t>* (</a:t>
                      </a:r>
                      <a:endParaRPr lang="en-US" sz="1600" b="1" dirty="0"/>
                    </a:p>
                  </a:txBody>
                  <a:tcPr marL="61686" marR="61686" marT="61686" marB="61686"/>
                </a:tc>
                <a:tc>
                  <a:txBody>
                    <a:bodyPr/>
                    <a:lstStyle/>
                    <a:p>
                      <a:r>
                        <a:rPr lang="en-US" sz="1600" dirty="0"/>
                        <a:t>A B</a:t>
                      </a:r>
                      <a:endParaRPr lang="en-US" sz="1600" b="1" dirty="0"/>
                    </a:p>
                  </a:txBody>
                  <a:tcPr marL="61686" marR="61686" marT="61686" marB="61686"/>
                </a:tc>
              </a:tr>
              <a:tr h="356237">
                <a:tc>
                  <a:txBody>
                    <a:bodyPr/>
                    <a:lstStyle/>
                    <a:p>
                      <a:pPr algn="ctr"/>
                      <a:r>
                        <a:rPr lang="en-US" sz="1600"/>
                        <a:t>5</a:t>
                      </a:r>
                    </a:p>
                  </a:txBody>
                  <a:tcPr marL="61686" marR="61686" marT="61686" marB="61686"/>
                </a:tc>
                <a:tc>
                  <a:txBody>
                    <a:bodyPr/>
                    <a:lstStyle/>
                    <a:p>
                      <a:r>
                        <a:rPr lang="en-US" sz="1600" dirty="0"/>
                        <a:t>+</a:t>
                      </a:r>
                      <a:endParaRPr lang="en-US" sz="1600" b="1" dirty="0">
                        <a:solidFill>
                          <a:srgbClr val="7030A0"/>
                        </a:solidFill>
                      </a:endParaRPr>
                    </a:p>
                  </a:txBody>
                  <a:tcPr marL="61686" marR="61686" marT="61686" marB="61686"/>
                </a:tc>
                <a:tc>
                  <a:txBody>
                    <a:bodyPr/>
                    <a:lstStyle/>
                    <a:p>
                      <a:r>
                        <a:rPr lang="en-US" sz="1600" dirty="0"/>
                        <a:t>* ( +</a:t>
                      </a:r>
                      <a:endParaRPr lang="en-US" sz="1600" b="1" dirty="0">
                        <a:solidFill>
                          <a:srgbClr val="7030A0"/>
                        </a:solidFill>
                      </a:endParaRPr>
                    </a:p>
                  </a:txBody>
                  <a:tcPr marL="61686" marR="61686" marT="61686" marB="61686"/>
                </a:tc>
                <a:tc>
                  <a:txBody>
                    <a:bodyPr/>
                    <a:lstStyle/>
                    <a:p>
                      <a:r>
                        <a:rPr lang="en-US" sz="1600" dirty="0"/>
                        <a:t>A B</a:t>
                      </a:r>
                      <a:endParaRPr lang="en-US" sz="1600" b="1" dirty="0"/>
                    </a:p>
                  </a:txBody>
                  <a:tcPr marL="61686" marR="61686" marT="61686" marB="61686"/>
                </a:tc>
              </a:tr>
              <a:tr h="356237">
                <a:tc>
                  <a:txBody>
                    <a:bodyPr/>
                    <a:lstStyle/>
                    <a:p>
                      <a:pPr algn="ctr"/>
                      <a:r>
                        <a:rPr lang="en-US" sz="1600"/>
                        <a:t>6</a:t>
                      </a:r>
                    </a:p>
                  </a:txBody>
                  <a:tcPr marL="61686" marR="61686" marT="61686" marB="61686"/>
                </a:tc>
                <a:tc>
                  <a:txBody>
                    <a:bodyPr/>
                    <a:lstStyle/>
                    <a:p>
                      <a:r>
                        <a:rPr lang="en-US" sz="1600"/>
                        <a:t>C</a:t>
                      </a:r>
                      <a:endParaRPr lang="en-US" sz="1600" b="1"/>
                    </a:p>
                  </a:txBody>
                  <a:tcPr marL="61686" marR="61686" marT="61686" marB="61686"/>
                </a:tc>
                <a:tc>
                  <a:txBody>
                    <a:bodyPr/>
                    <a:lstStyle/>
                    <a:p>
                      <a:r>
                        <a:rPr lang="en-US" sz="1600" dirty="0"/>
                        <a:t>* ( +</a:t>
                      </a:r>
                      <a:endParaRPr lang="en-US" sz="1600" b="1" dirty="0">
                        <a:solidFill>
                          <a:srgbClr val="7030A0"/>
                        </a:solidFill>
                      </a:endParaRPr>
                    </a:p>
                  </a:txBody>
                  <a:tcPr marL="61686" marR="61686" marT="61686" marB="61686"/>
                </a:tc>
                <a:tc>
                  <a:txBody>
                    <a:bodyPr/>
                    <a:lstStyle/>
                    <a:p>
                      <a:r>
                        <a:rPr lang="en-US" sz="1600" dirty="0"/>
                        <a:t>A B C</a:t>
                      </a:r>
                      <a:endParaRPr lang="en-US" sz="1600" b="1" dirty="0"/>
                    </a:p>
                  </a:txBody>
                  <a:tcPr marL="61686" marR="61686" marT="61686" marB="61686"/>
                </a:tc>
              </a:tr>
              <a:tr h="356237">
                <a:tc>
                  <a:txBody>
                    <a:bodyPr/>
                    <a:lstStyle/>
                    <a:p>
                      <a:pPr algn="ctr"/>
                      <a:r>
                        <a:rPr lang="en-US" sz="1600"/>
                        <a:t>7</a:t>
                      </a:r>
                    </a:p>
                  </a:txBody>
                  <a:tcPr marL="61686" marR="61686" marT="61686" marB="61686"/>
                </a:tc>
                <a:tc>
                  <a:txBody>
                    <a:bodyPr/>
                    <a:lstStyle/>
                    <a:p>
                      <a:r>
                        <a:rPr lang="en-US" sz="1600"/>
                        <a:t>*</a:t>
                      </a:r>
                      <a:endParaRPr lang="en-US" sz="1600" b="1"/>
                    </a:p>
                  </a:txBody>
                  <a:tcPr marL="61686" marR="61686" marT="61686" marB="61686"/>
                </a:tc>
                <a:tc>
                  <a:txBody>
                    <a:bodyPr/>
                    <a:lstStyle/>
                    <a:p>
                      <a:r>
                        <a:rPr lang="en-US" sz="1600" dirty="0"/>
                        <a:t>* ( + *</a:t>
                      </a:r>
                      <a:endParaRPr lang="en-US" sz="1600" b="1" dirty="0"/>
                    </a:p>
                  </a:txBody>
                  <a:tcPr marL="61686" marR="61686" marT="61686" marB="61686"/>
                </a:tc>
                <a:tc>
                  <a:txBody>
                    <a:bodyPr/>
                    <a:lstStyle/>
                    <a:p>
                      <a:r>
                        <a:rPr lang="en-US" sz="1600" dirty="0"/>
                        <a:t>A B C</a:t>
                      </a:r>
                      <a:endParaRPr lang="en-US" sz="1600" b="1" dirty="0"/>
                    </a:p>
                  </a:txBody>
                  <a:tcPr marL="61686" marR="61686" marT="61686" marB="61686"/>
                </a:tc>
              </a:tr>
              <a:tr h="356237">
                <a:tc>
                  <a:txBody>
                    <a:bodyPr/>
                    <a:lstStyle/>
                    <a:p>
                      <a:pPr algn="ctr"/>
                      <a:r>
                        <a:rPr lang="en-US" sz="1600"/>
                        <a:t>8</a:t>
                      </a:r>
                    </a:p>
                  </a:txBody>
                  <a:tcPr marL="61686" marR="61686" marT="61686" marB="61686"/>
                </a:tc>
                <a:tc>
                  <a:txBody>
                    <a:bodyPr/>
                    <a:lstStyle/>
                    <a:p>
                      <a:r>
                        <a:rPr lang="en-US" sz="1600"/>
                        <a:t>D</a:t>
                      </a:r>
                      <a:endParaRPr lang="en-US" sz="1600" b="1"/>
                    </a:p>
                  </a:txBody>
                  <a:tcPr marL="61686" marR="61686" marT="61686" marB="61686"/>
                </a:tc>
                <a:tc>
                  <a:txBody>
                    <a:bodyPr/>
                    <a:lstStyle/>
                    <a:p>
                      <a:r>
                        <a:rPr lang="en-US" sz="1600" dirty="0"/>
                        <a:t>* ( + *</a:t>
                      </a:r>
                      <a:endParaRPr lang="en-US" sz="1600" b="1" dirty="0"/>
                    </a:p>
                  </a:txBody>
                  <a:tcPr marL="61686" marR="61686" marT="61686" marB="61686"/>
                </a:tc>
                <a:tc>
                  <a:txBody>
                    <a:bodyPr/>
                    <a:lstStyle/>
                    <a:p>
                      <a:r>
                        <a:rPr lang="en-US" sz="1600" dirty="0"/>
                        <a:t>A B C D</a:t>
                      </a:r>
                      <a:endParaRPr lang="en-US" sz="1600" b="1" dirty="0"/>
                    </a:p>
                  </a:txBody>
                  <a:tcPr marL="61686" marR="61686" marT="61686" marB="61686"/>
                </a:tc>
              </a:tr>
              <a:tr h="356237">
                <a:tc>
                  <a:txBody>
                    <a:bodyPr/>
                    <a:lstStyle/>
                    <a:p>
                      <a:pPr algn="ctr"/>
                      <a:r>
                        <a:rPr lang="en-US" sz="1600"/>
                        <a:t>9</a:t>
                      </a:r>
                    </a:p>
                  </a:txBody>
                  <a:tcPr marL="61686" marR="61686" marT="61686" marB="61686"/>
                </a:tc>
                <a:tc>
                  <a:txBody>
                    <a:bodyPr/>
                    <a:lstStyle/>
                    <a:p>
                      <a:r>
                        <a:rPr lang="en-US" sz="1600"/>
                        <a:t>)</a:t>
                      </a:r>
                      <a:endParaRPr lang="en-US" sz="1600" b="1"/>
                    </a:p>
                  </a:txBody>
                  <a:tcPr marL="61686" marR="61686" marT="61686" marB="61686"/>
                </a:tc>
                <a:tc>
                  <a:txBody>
                    <a:bodyPr/>
                    <a:lstStyle/>
                    <a:p>
                      <a:r>
                        <a:rPr lang="en-US" sz="1600" dirty="0"/>
                        <a:t>*</a:t>
                      </a:r>
                      <a:endParaRPr lang="en-US" sz="1600" b="1" dirty="0">
                        <a:solidFill>
                          <a:srgbClr val="C00000"/>
                        </a:solidFill>
                      </a:endParaRPr>
                    </a:p>
                  </a:txBody>
                  <a:tcPr marL="61686" marR="61686" marT="61686" marB="61686"/>
                </a:tc>
                <a:tc>
                  <a:txBody>
                    <a:bodyPr/>
                    <a:lstStyle/>
                    <a:p>
                      <a:r>
                        <a:rPr lang="en-US" sz="1600" dirty="0"/>
                        <a:t>A B C D * +</a:t>
                      </a:r>
                      <a:endParaRPr lang="en-US" sz="1600" b="1" dirty="0">
                        <a:solidFill>
                          <a:srgbClr val="7030A0"/>
                        </a:solidFill>
                      </a:endParaRPr>
                    </a:p>
                  </a:txBody>
                  <a:tcPr marL="61686" marR="61686" marT="61686" marB="61686"/>
                </a:tc>
              </a:tr>
              <a:tr h="356237">
                <a:tc>
                  <a:txBody>
                    <a:bodyPr/>
                    <a:lstStyle/>
                    <a:p>
                      <a:pPr algn="ctr"/>
                      <a:r>
                        <a:rPr lang="en-US" sz="1600"/>
                        <a:t>10</a:t>
                      </a:r>
                    </a:p>
                  </a:txBody>
                  <a:tcPr marL="61686" marR="61686" marT="61686" marB="61686"/>
                </a:tc>
                <a:tc>
                  <a:txBody>
                    <a:bodyPr/>
                    <a:lstStyle/>
                    <a:p>
                      <a:r>
                        <a:rPr lang="en-US" sz="1600"/>
                        <a:t>+</a:t>
                      </a:r>
                      <a:endParaRPr lang="en-US" sz="1600" b="1"/>
                    </a:p>
                  </a:txBody>
                  <a:tcPr marL="61686" marR="61686" marT="61686" marB="61686"/>
                </a:tc>
                <a:tc>
                  <a:txBody>
                    <a:bodyPr/>
                    <a:lstStyle/>
                    <a:p>
                      <a:r>
                        <a:rPr lang="en-US" sz="1600"/>
                        <a:t>+</a:t>
                      </a:r>
                      <a:endParaRPr lang="en-US" sz="1600" b="1"/>
                    </a:p>
                  </a:txBody>
                  <a:tcPr marL="61686" marR="61686" marT="61686" marB="61686"/>
                </a:tc>
                <a:tc>
                  <a:txBody>
                    <a:bodyPr/>
                    <a:lstStyle/>
                    <a:p>
                      <a:r>
                        <a:rPr lang="en-US" sz="1600" dirty="0"/>
                        <a:t>A B C D * + * </a:t>
                      </a:r>
                      <a:endParaRPr lang="en-US" sz="1600" b="1" dirty="0"/>
                    </a:p>
                  </a:txBody>
                  <a:tcPr marL="61686" marR="61686" marT="61686" marB="61686"/>
                </a:tc>
              </a:tr>
              <a:tr h="356237">
                <a:tc>
                  <a:txBody>
                    <a:bodyPr/>
                    <a:lstStyle/>
                    <a:p>
                      <a:pPr algn="ctr"/>
                      <a:r>
                        <a:rPr lang="en-US" sz="1600"/>
                        <a:t>11</a:t>
                      </a:r>
                    </a:p>
                  </a:txBody>
                  <a:tcPr marL="61686" marR="61686" marT="61686" marB="61686"/>
                </a:tc>
                <a:tc>
                  <a:txBody>
                    <a:bodyPr/>
                    <a:lstStyle/>
                    <a:p>
                      <a:r>
                        <a:rPr lang="en-US" sz="1600"/>
                        <a:t>E</a:t>
                      </a:r>
                      <a:endParaRPr lang="en-US" sz="1600" b="1"/>
                    </a:p>
                  </a:txBody>
                  <a:tcPr marL="61686" marR="61686" marT="61686" marB="61686"/>
                </a:tc>
                <a:tc>
                  <a:txBody>
                    <a:bodyPr/>
                    <a:lstStyle/>
                    <a:p>
                      <a:r>
                        <a:rPr lang="en-US" sz="1600"/>
                        <a:t>+</a:t>
                      </a:r>
                      <a:endParaRPr lang="en-US" sz="1600" b="1"/>
                    </a:p>
                  </a:txBody>
                  <a:tcPr marL="61686" marR="61686" marT="61686" marB="61686"/>
                </a:tc>
                <a:tc>
                  <a:txBody>
                    <a:bodyPr/>
                    <a:lstStyle/>
                    <a:p>
                      <a:r>
                        <a:rPr lang="pt-BR" sz="1600" dirty="0"/>
                        <a:t>A B C D * + * E</a:t>
                      </a:r>
                      <a:endParaRPr lang="pt-BR" sz="1600" b="1" dirty="0"/>
                    </a:p>
                  </a:txBody>
                  <a:tcPr marL="61686" marR="61686" marT="61686" marB="61686"/>
                </a:tc>
              </a:tr>
              <a:tr h="356237">
                <a:tc>
                  <a:txBody>
                    <a:bodyPr/>
                    <a:lstStyle/>
                    <a:p>
                      <a:pPr algn="ctr"/>
                      <a:r>
                        <a:rPr lang="en-US" sz="1600"/>
                        <a:t>12</a:t>
                      </a:r>
                    </a:p>
                  </a:txBody>
                  <a:tcPr marL="61686" marR="61686" marT="61686" marB="61686"/>
                </a:tc>
                <a:tc>
                  <a:txBody>
                    <a:bodyPr/>
                    <a:lstStyle/>
                    <a:p>
                      <a:r>
                        <a:rPr lang="en-US" sz="1600"/>
                        <a:t> </a:t>
                      </a:r>
                      <a:endParaRPr lang="en-US" sz="1600" b="1"/>
                    </a:p>
                  </a:txBody>
                  <a:tcPr marL="61686" marR="61686" marT="61686" marB="61686"/>
                </a:tc>
                <a:tc>
                  <a:txBody>
                    <a:bodyPr/>
                    <a:lstStyle/>
                    <a:p>
                      <a:r>
                        <a:rPr lang="en-US" sz="1600"/>
                        <a:t> </a:t>
                      </a:r>
                      <a:endParaRPr lang="en-US" sz="1600" b="1"/>
                    </a:p>
                  </a:txBody>
                  <a:tcPr marL="61686" marR="61686" marT="61686" marB="61686"/>
                </a:tc>
                <a:tc>
                  <a:txBody>
                    <a:bodyPr/>
                    <a:lstStyle/>
                    <a:p>
                      <a:r>
                        <a:rPr lang="pt-BR" sz="1600" dirty="0"/>
                        <a:t>A B C D * + * E +</a:t>
                      </a:r>
                      <a:endParaRPr lang="pt-BR" sz="1600" b="1" dirty="0"/>
                    </a:p>
                  </a:txBody>
                  <a:tcPr marL="61686" marR="61686" marT="61686" marB="61686"/>
                </a:tc>
              </a:tr>
            </a:tbl>
          </a:graphicData>
        </a:graphic>
      </p:graphicFrame>
      <p:sp>
        <p:nvSpPr>
          <p:cNvPr id="6" name="TextBox 5"/>
          <p:cNvSpPr txBox="1"/>
          <p:nvPr/>
        </p:nvSpPr>
        <p:spPr>
          <a:xfrm>
            <a:off x="211932" y="1357566"/>
            <a:ext cx="2590800" cy="2246769"/>
          </a:xfrm>
          <a:prstGeom prst="rect">
            <a:avLst/>
          </a:prstGeom>
        </p:spPr>
        <p:style>
          <a:lnRef idx="1">
            <a:schemeClr val="dk1"/>
          </a:lnRef>
          <a:fillRef idx="2">
            <a:schemeClr val="dk1"/>
          </a:fillRef>
          <a:effectRef idx="1">
            <a:schemeClr val="dk1"/>
          </a:effectRef>
          <a:fontRef idx="minor">
            <a:schemeClr val="dk1"/>
          </a:fontRef>
        </p:style>
        <p:txBody>
          <a:bodyPr>
            <a:spAutoFit/>
          </a:bodyPr>
          <a:lstStyle>
            <a:lvl1pPr>
              <a:defRPr sz="2400" b="1">
                <a:solidFill>
                  <a:srgbClr val="FF0000"/>
                </a:solidFill>
                <a:latin typeface="Times New Roman" pitchFamily="18" charset="0"/>
              </a:defRPr>
            </a:lvl1pPr>
            <a:lvl2pPr marL="742950" indent="-285750">
              <a:defRPr sz="2400" b="1">
                <a:solidFill>
                  <a:srgbClr val="FF0000"/>
                </a:solidFill>
                <a:latin typeface="Times New Roman" pitchFamily="18" charset="0"/>
              </a:defRPr>
            </a:lvl2pPr>
            <a:lvl3pPr marL="1143000" indent="-228600">
              <a:defRPr sz="2400" b="1">
                <a:solidFill>
                  <a:srgbClr val="FF0000"/>
                </a:solidFill>
                <a:latin typeface="Times New Roman" pitchFamily="18" charset="0"/>
              </a:defRPr>
            </a:lvl3pPr>
            <a:lvl4pPr marL="1600200" indent="-228600">
              <a:defRPr sz="2400" b="1">
                <a:solidFill>
                  <a:srgbClr val="FF0000"/>
                </a:solidFill>
                <a:latin typeface="Times New Roman" pitchFamily="18" charset="0"/>
              </a:defRPr>
            </a:lvl4pPr>
            <a:lvl5pPr marL="2057400" indent="-228600">
              <a:defRPr sz="2400" b="1">
                <a:solidFill>
                  <a:srgbClr val="FF0000"/>
                </a:solidFill>
                <a:latin typeface="Times New Roman" pitchFamily="18" charset="0"/>
              </a:defRPr>
            </a:lvl5pPr>
            <a:lvl6pPr marL="2514600" indent="-228600" eaLnBrk="0" fontAlgn="base" hangingPunct="0">
              <a:spcBef>
                <a:spcPct val="0"/>
              </a:spcBef>
              <a:spcAft>
                <a:spcPct val="0"/>
              </a:spcAft>
              <a:defRPr sz="2400" b="1">
                <a:solidFill>
                  <a:srgbClr val="FF0000"/>
                </a:solidFill>
                <a:latin typeface="Times New Roman" pitchFamily="18" charset="0"/>
              </a:defRPr>
            </a:lvl6pPr>
            <a:lvl7pPr marL="2971800" indent="-228600" eaLnBrk="0" fontAlgn="base" hangingPunct="0">
              <a:spcBef>
                <a:spcPct val="0"/>
              </a:spcBef>
              <a:spcAft>
                <a:spcPct val="0"/>
              </a:spcAft>
              <a:defRPr sz="2400" b="1">
                <a:solidFill>
                  <a:srgbClr val="FF0000"/>
                </a:solidFill>
                <a:latin typeface="Times New Roman" pitchFamily="18" charset="0"/>
              </a:defRPr>
            </a:lvl7pPr>
            <a:lvl8pPr marL="3429000" indent="-228600" eaLnBrk="0" fontAlgn="base" hangingPunct="0">
              <a:spcBef>
                <a:spcPct val="0"/>
              </a:spcBef>
              <a:spcAft>
                <a:spcPct val="0"/>
              </a:spcAft>
              <a:defRPr sz="2400" b="1">
                <a:solidFill>
                  <a:srgbClr val="FF0000"/>
                </a:solidFill>
                <a:latin typeface="Times New Roman" pitchFamily="18" charset="0"/>
              </a:defRPr>
            </a:lvl8pPr>
            <a:lvl9pPr marL="3886200" indent="-228600" eaLnBrk="0" fontAlgn="base" hangingPunct="0">
              <a:spcBef>
                <a:spcPct val="0"/>
              </a:spcBef>
              <a:spcAft>
                <a:spcPct val="0"/>
              </a:spcAft>
              <a:defRPr sz="2400" b="1">
                <a:solidFill>
                  <a:srgbClr val="FF0000"/>
                </a:solidFill>
                <a:latin typeface="Times New Roman" pitchFamily="18" charset="0"/>
              </a:defRPr>
            </a:lvl9pPr>
          </a:lstStyle>
          <a:p>
            <a:pPr>
              <a:defRPr/>
            </a:pPr>
            <a:r>
              <a:rPr lang="en-US" altLang="en-US" sz="2000" dirty="0" smtClean="0">
                <a:solidFill>
                  <a:srgbClr val="000099"/>
                </a:solidFill>
                <a:cs typeface="Times New Roman" panose="02020603050405020304" pitchFamily="18" charset="0"/>
              </a:rPr>
              <a:t>Expression:  </a:t>
            </a:r>
          </a:p>
          <a:p>
            <a:pPr>
              <a:defRPr/>
            </a:pPr>
            <a:endParaRPr lang="en-US" altLang="en-US" sz="2000" dirty="0" smtClean="0">
              <a:solidFill>
                <a:srgbClr val="FFC000"/>
              </a:solidFill>
              <a:cs typeface="Times New Roman" panose="02020603050405020304" pitchFamily="18" charset="0"/>
            </a:endParaRPr>
          </a:p>
          <a:p>
            <a:pPr>
              <a:defRPr/>
            </a:pPr>
            <a:r>
              <a:rPr lang="pt-BR" altLang="en-US" sz="2000" dirty="0" smtClean="0">
                <a:solidFill>
                  <a:schemeClr val="bg1"/>
                </a:solidFill>
                <a:cs typeface="Times New Roman" panose="02020603050405020304" pitchFamily="18" charset="0"/>
              </a:rPr>
              <a:t>A</a:t>
            </a:r>
            <a:r>
              <a:rPr lang="pt-BR" altLang="en-US" sz="2000" dirty="0" smtClean="0">
                <a:solidFill>
                  <a:srgbClr val="92D050"/>
                </a:solidFill>
                <a:cs typeface="Times New Roman" panose="02020603050405020304" pitchFamily="18" charset="0"/>
              </a:rPr>
              <a:t> </a:t>
            </a:r>
            <a:r>
              <a:rPr lang="pt-BR" altLang="en-US" sz="2000" dirty="0" smtClean="0">
                <a:solidFill>
                  <a:srgbClr val="C00000"/>
                </a:solidFill>
                <a:cs typeface="Times New Roman" panose="02020603050405020304" pitchFamily="18" charset="0"/>
              </a:rPr>
              <a:t>*</a:t>
            </a:r>
            <a:r>
              <a:rPr lang="pt-BR" altLang="en-US" sz="2000" dirty="0" smtClean="0">
                <a:solidFill>
                  <a:srgbClr val="92D050"/>
                </a:solidFill>
                <a:cs typeface="Times New Roman" panose="02020603050405020304" pitchFamily="18" charset="0"/>
              </a:rPr>
              <a:t> </a:t>
            </a:r>
            <a:r>
              <a:rPr lang="pt-BR" altLang="en-US" sz="2000" dirty="0" smtClean="0">
                <a:solidFill>
                  <a:schemeClr val="bg1"/>
                </a:solidFill>
                <a:cs typeface="Times New Roman" panose="02020603050405020304" pitchFamily="18" charset="0"/>
              </a:rPr>
              <a:t>(B </a:t>
            </a:r>
            <a:r>
              <a:rPr lang="pt-BR" altLang="en-US" sz="2000" dirty="0" smtClean="0">
                <a:solidFill>
                  <a:srgbClr val="432D7B"/>
                </a:solidFill>
                <a:cs typeface="Times New Roman" panose="02020603050405020304" pitchFamily="18" charset="0"/>
              </a:rPr>
              <a:t>+</a:t>
            </a:r>
            <a:r>
              <a:rPr lang="pt-BR" altLang="en-US" sz="2000" dirty="0" smtClean="0">
                <a:solidFill>
                  <a:srgbClr val="92D050"/>
                </a:solidFill>
                <a:cs typeface="Times New Roman" panose="02020603050405020304" pitchFamily="18" charset="0"/>
              </a:rPr>
              <a:t> </a:t>
            </a:r>
            <a:r>
              <a:rPr lang="pt-BR" altLang="en-US" sz="2000" dirty="0" smtClean="0">
                <a:solidFill>
                  <a:schemeClr val="bg1"/>
                </a:solidFill>
                <a:cs typeface="Times New Roman" panose="02020603050405020304" pitchFamily="18" charset="0"/>
              </a:rPr>
              <a:t>C * D) + E </a:t>
            </a:r>
          </a:p>
          <a:p>
            <a:pPr>
              <a:defRPr/>
            </a:pPr>
            <a:endParaRPr lang="pt-BR" altLang="en-US" sz="2000" dirty="0" smtClean="0">
              <a:solidFill>
                <a:srgbClr val="92D050"/>
              </a:solidFill>
              <a:cs typeface="Times New Roman" panose="02020603050405020304" pitchFamily="18" charset="0"/>
            </a:endParaRPr>
          </a:p>
          <a:p>
            <a:pPr>
              <a:defRPr/>
            </a:pPr>
            <a:r>
              <a:rPr lang="pt-BR" altLang="en-US" sz="2000" dirty="0" smtClean="0">
                <a:solidFill>
                  <a:srgbClr val="000099"/>
                </a:solidFill>
                <a:cs typeface="Times New Roman" panose="02020603050405020304" pitchFamily="18" charset="0"/>
              </a:rPr>
              <a:t>becomes </a:t>
            </a:r>
          </a:p>
          <a:p>
            <a:pPr>
              <a:defRPr/>
            </a:pPr>
            <a:endParaRPr lang="pt-BR" altLang="en-US" sz="2000" dirty="0" smtClean="0">
              <a:solidFill>
                <a:srgbClr val="FFC000"/>
              </a:solidFill>
              <a:cs typeface="Times New Roman" panose="02020603050405020304" pitchFamily="18" charset="0"/>
            </a:endParaRPr>
          </a:p>
          <a:p>
            <a:pPr>
              <a:defRPr/>
            </a:pPr>
            <a:r>
              <a:rPr lang="pt-BR" altLang="en-US" sz="2000" dirty="0" smtClean="0">
                <a:solidFill>
                  <a:schemeClr val="bg1"/>
                </a:solidFill>
                <a:cs typeface="Times New Roman" panose="02020603050405020304" pitchFamily="18" charset="0"/>
              </a:rPr>
              <a:t>A B C D * </a:t>
            </a:r>
            <a:r>
              <a:rPr lang="pt-BR" altLang="en-US" sz="2000" dirty="0" smtClean="0">
                <a:solidFill>
                  <a:srgbClr val="432D7B"/>
                </a:solidFill>
                <a:cs typeface="Times New Roman" panose="02020603050405020304" pitchFamily="18" charset="0"/>
              </a:rPr>
              <a:t>+</a:t>
            </a:r>
            <a:r>
              <a:rPr lang="pt-BR" altLang="en-US" sz="2000" dirty="0" smtClean="0">
                <a:solidFill>
                  <a:srgbClr val="92D050"/>
                </a:solidFill>
                <a:cs typeface="Times New Roman" panose="02020603050405020304" pitchFamily="18" charset="0"/>
              </a:rPr>
              <a:t> </a:t>
            </a:r>
            <a:r>
              <a:rPr lang="pt-BR" altLang="en-US" sz="2000" dirty="0" smtClean="0">
                <a:solidFill>
                  <a:srgbClr val="C00000"/>
                </a:solidFill>
                <a:cs typeface="Times New Roman" panose="02020603050405020304" pitchFamily="18" charset="0"/>
              </a:rPr>
              <a:t>*</a:t>
            </a:r>
            <a:r>
              <a:rPr lang="pt-BR" altLang="en-US" sz="2000" dirty="0" smtClean="0">
                <a:solidFill>
                  <a:srgbClr val="92D050"/>
                </a:solidFill>
                <a:cs typeface="Times New Roman" panose="02020603050405020304" pitchFamily="18" charset="0"/>
              </a:rPr>
              <a:t> </a:t>
            </a:r>
            <a:r>
              <a:rPr lang="pt-BR" altLang="en-US" sz="2000" dirty="0" smtClean="0">
                <a:solidFill>
                  <a:schemeClr val="bg1"/>
                </a:solidFill>
                <a:cs typeface="Times New Roman" panose="02020603050405020304" pitchFamily="18" charset="0"/>
              </a:rPr>
              <a:t>E +</a:t>
            </a:r>
            <a:endParaRPr lang="en-US" altLang="en-US" sz="2000" dirty="0" smtClean="0">
              <a:solidFill>
                <a:schemeClr val="bg1"/>
              </a:solidFill>
              <a:cs typeface="Times New Roman" panose="02020603050405020304" pitchFamily="18" charset="0"/>
            </a:endParaRPr>
          </a:p>
        </p:txBody>
      </p:sp>
      <p:sp>
        <p:nvSpPr>
          <p:cNvPr id="7" name="TextBox 6"/>
          <p:cNvSpPr txBox="1"/>
          <p:nvPr/>
        </p:nvSpPr>
        <p:spPr>
          <a:xfrm>
            <a:off x="457199" y="4442219"/>
            <a:ext cx="1981200" cy="1323439"/>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a:defRPr/>
            </a:pPr>
            <a:r>
              <a:rPr lang="en-US" sz="2000" dirty="0">
                <a:solidFill>
                  <a:schemeClr val="bg2">
                    <a:lumMod val="50000"/>
                  </a:schemeClr>
                </a:solidFill>
                <a:latin typeface="Times New Roman" panose="02020603050405020304" pitchFamily="18" charset="0"/>
                <a:cs typeface="Times New Roman" panose="02020603050405020304" pitchFamily="18" charset="0"/>
              </a:rPr>
              <a:t>Postfix notation is also called as Reverse Polish Notation (RPN)</a:t>
            </a:r>
          </a:p>
        </p:txBody>
      </p:sp>
      <p:sp>
        <p:nvSpPr>
          <p:cNvPr id="101384" name="Slide Number Placeholder 7"/>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F1FBC67-12B1-4AE8-9A4A-9DD811D518FD}" type="slidenum">
              <a:rPr lang="en-US" altLang="en-US" sz="1200">
                <a:solidFill>
                  <a:srgbClr val="898989"/>
                </a:solidFill>
                <a:latin typeface="Times New Roman" panose="02020603050405020304" pitchFamily="18" charset="0"/>
              </a:rPr>
              <a:pPr>
                <a:spcBef>
                  <a:spcPct val="0"/>
                </a:spcBef>
                <a:buFontTx/>
                <a:buNone/>
              </a:pPr>
              <a:t>30</a:t>
            </a:fld>
            <a:endParaRPr lang="en-US" altLang="en-US" sz="1200">
              <a:solidFill>
                <a:srgbClr val="898989"/>
              </a:solidFill>
              <a:latin typeface="Times New Roman" panose="02020603050405020304" pitchFamily="18" charset="0"/>
            </a:endParaRPr>
          </a:p>
        </p:txBody>
      </p:sp>
      <p:sp>
        <p:nvSpPr>
          <p:cNvPr id="9" name="Footer Placeholder 8"/>
          <p:cNvSpPr>
            <a:spLocks noGrp="1"/>
          </p:cNvSpPr>
          <p:nvPr>
            <p:ph type="ftr" sz="quarter" idx="11"/>
          </p:nvPr>
        </p:nvSpPr>
        <p:spPr/>
        <p:txBody>
          <a:bodyPr/>
          <a:lstStyle/>
          <a:p>
            <a:pPr>
              <a:defRPr/>
            </a:pPr>
            <a:r>
              <a:rPr lang="en-US" dirty="0"/>
              <a:t>Autumn 2016</a:t>
            </a:r>
          </a:p>
        </p:txBody>
      </p:sp>
      <p:sp>
        <p:nvSpPr>
          <p:cNvPr id="10" name="Title 1"/>
          <p:cNvSpPr txBox="1">
            <a:spLocks/>
          </p:cNvSpPr>
          <p:nvPr/>
        </p:nvSpPr>
        <p:spPr>
          <a:xfrm>
            <a:off x="179512" y="188640"/>
            <a:ext cx="8712968" cy="1143000"/>
          </a:xfrm>
          <a:prstGeom prst="rect">
            <a:avLst/>
          </a:prstGeom>
          <a:effectLst/>
        </p:spPr>
        <p:txBody>
          <a:bodyPr vert="horz" lIns="91440" tIns="45720" rIns="91440" bIns="45720" rtlCol="0" anchor="t" anchorCtr="0">
            <a:norm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l">
              <a:buFont typeface="Georgia" pitchFamily="18" charset="0"/>
              <a:buNone/>
            </a:pPr>
            <a:r>
              <a:rPr lang="en-US" sz="4000" dirty="0" smtClean="0">
                <a:solidFill>
                  <a:srgbClr val="7030A0"/>
                </a:solidFill>
                <a:latin typeface="Times New Roman" pitchFamily="18" charset="0"/>
                <a:cs typeface="Times New Roman" pitchFamily="18" charset="0"/>
              </a:rPr>
              <a:t>Infix to Postfix Rules</a:t>
            </a:r>
            <a:endParaRPr lang="en-IN" sz="4000"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31943954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9984" y="2996952"/>
            <a:ext cx="7488832" cy="1143000"/>
          </a:xfrm>
        </p:spPr>
        <p:txBody>
          <a:bodyPr>
            <a:normAutofit/>
          </a:bodyPr>
          <a:lstStyle/>
          <a:p>
            <a:pPr marL="0" indent="0" algn="ctr">
              <a:buNone/>
            </a:pPr>
            <a:r>
              <a:rPr lang="en-US" sz="4000" dirty="0" smtClean="0">
                <a:solidFill>
                  <a:srgbClr val="0070C0"/>
                </a:solidFill>
                <a:latin typeface="Times New Roman" pitchFamily="18" charset="0"/>
                <a:cs typeface="Times New Roman" pitchFamily="18" charset="0"/>
              </a:rPr>
              <a:t>Queue</a:t>
            </a:r>
            <a:endParaRPr lang="en-IN" sz="4000" dirty="0">
              <a:solidFill>
                <a:srgbClr val="0070C0"/>
              </a:solidFill>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31</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#00: © DSamanta</a:t>
            </a:r>
            <a:endParaRPr lang="en-IN">
              <a:solidFill>
                <a:prstClr val="black">
                  <a:lumMod val="50000"/>
                  <a:lumOff val="50000"/>
                </a:prstClr>
              </a:solidFill>
            </a:endParaRPr>
          </a:p>
        </p:txBody>
      </p:sp>
    </p:spTree>
    <p:extLst>
      <p:ext uri="{BB962C8B-B14F-4D97-AF65-F5344CB8AC3E}">
        <p14:creationId xmlns:p14="http://schemas.microsoft.com/office/powerpoint/2010/main" val="10640615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12968" cy="1143000"/>
          </a:xfrm>
        </p:spPr>
        <p:txBody>
          <a:bodyPr>
            <a:normAutofit/>
          </a:bodyPr>
          <a:lstStyle/>
          <a:p>
            <a:pPr marL="0" indent="0" algn="l">
              <a:buNone/>
            </a:pPr>
            <a:r>
              <a:rPr lang="en-US" sz="4000" dirty="0">
                <a:solidFill>
                  <a:srgbClr val="7030A0"/>
                </a:solidFill>
                <a:latin typeface="Times New Roman" pitchFamily="18" charset="0"/>
                <a:cs typeface="Times New Roman" pitchFamily="18" charset="0"/>
              </a:rPr>
              <a:t>Basic Idea</a:t>
            </a:r>
            <a:endParaRPr lang="en-IN" sz="4000" dirty="0">
              <a:solidFill>
                <a:srgbClr val="7030A0"/>
              </a:solidFill>
              <a:latin typeface="Times New Roman" pitchFamily="18" charset="0"/>
              <a:cs typeface="Times New Roman" pitchFamily="18" charset="0"/>
            </a:endParaRPr>
          </a:p>
        </p:txBody>
      </p:sp>
      <p:sp>
        <p:nvSpPr>
          <p:cNvPr id="3" name="Content Placeholder 2"/>
          <p:cNvSpPr>
            <a:spLocks noGrp="1"/>
          </p:cNvSpPr>
          <p:nvPr>
            <p:ph idx="4294967295"/>
          </p:nvPr>
        </p:nvSpPr>
        <p:spPr>
          <a:xfrm>
            <a:off x="457200" y="1196753"/>
            <a:ext cx="8363272" cy="4752528"/>
          </a:xfrm>
          <a:prstGeom prst="rect">
            <a:avLst/>
          </a:prstGeom>
        </p:spPr>
        <p:txBody>
          <a:bodyPr>
            <a:normAutofit/>
          </a:bodyPr>
          <a:lstStyle/>
          <a:p>
            <a:pPr algn="just">
              <a:lnSpc>
                <a:spcPct val="110000"/>
              </a:lnSpc>
              <a:buFont typeface="Arial" pitchFamily="34" charset="0"/>
              <a:buChar char="•"/>
            </a:pPr>
            <a:r>
              <a:rPr lang="en-IN" dirty="0">
                <a:solidFill>
                  <a:srgbClr val="002060"/>
                </a:solidFill>
                <a:latin typeface="Times New Roman" pitchFamily="18" charset="0"/>
                <a:cs typeface="Times New Roman" pitchFamily="18" charset="0"/>
              </a:rPr>
              <a:t>Queue is an abstract data structure, somewhat similar to Stacks. Unlike stacks, a queue is open at both its ends. One end is always used to insert data (</a:t>
            </a:r>
            <a:r>
              <a:rPr lang="en-IN" dirty="0" err="1">
                <a:solidFill>
                  <a:srgbClr val="002060"/>
                </a:solidFill>
                <a:latin typeface="Times New Roman" pitchFamily="18" charset="0"/>
                <a:cs typeface="Times New Roman" pitchFamily="18" charset="0"/>
              </a:rPr>
              <a:t>enqueue</a:t>
            </a:r>
            <a:r>
              <a:rPr lang="en-IN" dirty="0">
                <a:solidFill>
                  <a:srgbClr val="002060"/>
                </a:solidFill>
                <a:latin typeface="Times New Roman" pitchFamily="18" charset="0"/>
                <a:cs typeface="Times New Roman" pitchFamily="18" charset="0"/>
              </a:rPr>
              <a:t>) and the other is used to remove data (</a:t>
            </a:r>
            <a:r>
              <a:rPr lang="en-IN" dirty="0" err="1">
                <a:solidFill>
                  <a:srgbClr val="002060"/>
                </a:solidFill>
                <a:latin typeface="Times New Roman" pitchFamily="18" charset="0"/>
                <a:cs typeface="Times New Roman" pitchFamily="18" charset="0"/>
              </a:rPr>
              <a:t>dequeue</a:t>
            </a:r>
            <a:r>
              <a:rPr lang="en-IN" dirty="0">
                <a:solidFill>
                  <a:srgbClr val="002060"/>
                </a:solidFill>
                <a:latin typeface="Times New Roman" pitchFamily="18" charset="0"/>
                <a:cs typeface="Times New Roman" pitchFamily="18" charset="0"/>
              </a:rPr>
              <a:t>). </a:t>
            </a: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32</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#00: © DSamanta</a:t>
            </a:r>
            <a:endParaRPr lang="en-IN" dirty="0">
              <a:solidFill>
                <a:prstClr val="black">
                  <a:lumMod val="50000"/>
                  <a:lumOff val="50000"/>
                </a:prstClr>
              </a:solidFill>
            </a:endParaRPr>
          </a:p>
        </p:txBody>
      </p:sp>
      <p:pic>
        <p:nvPicPr>
          <p:cNvPr id="4098" name="Picture 2" descr="Queue Examp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836" y="2811872"/>
            <a:ext cx="7694000" cy="1872208"/>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633908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12968" cy="1143000"/>
          </a:xfrm>
        </p:spPr>
        <p:txBody>
          <a:bodyPr>
            <a:normAutofit/>
          </a:bodyPr>
          <a:lstStyle/>
          <a:p>
            <a:pPr marL="0" indent="0" algn="l">
              <a:buNone/>
            </a:pPr>
            <a:r>
              <a:rPr lang="en-US" sz="4000" dirty="0" smtClean="0">
                <a:solidFill>
                  <a:srgbClr val="7030A0"/>
                </a:solidFill>
                <a:latin typeface="Times New Roman" pitchFamily="18" charset="0"/>
                <a:cs typeface="Times New Roman" pitchFamily="18" charset="0"/>
              </a:rPr>
              <a:t>Queue Representation</a:t>
            </a:r>
            <a:endParaRPr lang="en-IN" sz="4000" dirty="0">
              <a:solidFill>
                <a:srgbClr val="7030A0"/>
              </a:solidFill>
              <a:latin typeface="Times New Roman" pitchFamily="18" charset="0"/>
              <a:cs typeface="Times New Roman" pitchFamily="18" charset="0"/>
            </a:endParaRPr>
          </a:p>
        </p:txBody>
      </p:sp>
      <p:sp>
        <p:nvSpPr>
          <p:cNvPr id="3" name="Content Placeholder 2"/>
          <p:cNvSpPr>
            <a:spLocks noGrp="1"/>
          </p:cNvSpPr>
          <p:nvPr>
            <p:ph idx="4294967295"/>
          </p:nvPr>
        </p:nvSpPr>
        <p:spPr>
          <a:xfrm>
            <a:off x="381000" y="1196752"/>
            <a:ext cx="8363272" cy="5340573"/>
          </a:xfrm>
          <a:prstGeom prst="rect">
            <a:avLst/>
          </a:prstGeom>
        </p:spPr>
        <p:txBody>
          <a:bodyPr>
            <a:normAutofit/>
          </a:bodyPr>
          <a:lstStyle/>
          <a:p>
            <a:pPr algn="just">
              <a:lnSpc>
                <a:spcPct val="110000"/>
              </a:lnSpc>
              <a:buFont typeface="Arial" pitchFamily="34" charset="0"/>
              <a:buChar char="•"/>
            </a:pPr>
            <a:endParaRPr lang="en-IN" dirty="0" smtClean="0">
              <a:solidFill>
                <a:srgbClr val="002060"/>
              </a:solidFill>
              <a:latin typeface="Times New Roman" pitchFamily="18" charset="0"/>
              <a:cs typeface="Times New Roman" pitchFamily="18" charset="0"/>
            </a:endParaRPr>
          </a:p>
          <a:p>
            <a:pPr algn="just">
              <a:lnSpc>
                <a:spcPct val="110000"/>
              </a:lnSpc>
              <a:buFont typeface="Arial" pitchFamily="34" charset="0"/>
              <a:buChar char="•"/>
            </a:pPr>
            <a:endParaRPr lang="en-IN" dirty="0">
              <a:solidFill>
                <a:srgbClr val="002060"/>
              </a:solidFill>
              <a:latin typeface="Times New Roman" pitchFamily="18" charset="0"/>
              <a:cs typeface="Times New Roman" pitchFamily="18" charset="0"/>
            </a:endParaRPr>
          </a:p>
          <a:p>
            <a:pPr algn="just">
              <a:lnSpc>
                <a:spcPct val="110000"/>
              </a:lnSpc>
              <a:buFont typeface="Arial" pitchFamily="34" charset="0"/>
              <a:buChar char="•"/>
            </a:pPr>
            <a:endParaRPr lang="en-IN" dirty="0" smtClean="0">
              <a:solidFill>
                <a:srgbClr val="002060"/>
              </a:solidFill>
              <a:latin typeface="Times New Roman" pitchFamily="18" charset="0"/>
              <a:cs typeface="Times New Roman" pitchFamily="18" charset="0"/>
            </a:endParaRPr>
          </a:p>
          <a:p>
            <a:pPr algn="just">
              <a:lnSpc>
                <a:spcPct val="110000"/>
              </a:lnSpc>
              <a:buFont typeface="Arial" pitchFamily="34" charset="0"/>
              <a:buChar char="•"/>
            </a:pPr>
            <a:endParaRPr lang="en-IN" dirty="0">
              <a:solidFill>
                <a:srgbClr val="002060"/>
              </a:solidFill>
              <a:latin typeface="Times New Roman" pitchFamily="18" charset="0"/>
              <a:cs typeface="Times New Roman" pitchFamily="18" charset="0"/>
            </a:endParaRPr>
          </a:p>
          <a:p>
            <a:pPr algn="just">
              <a:lnSpc>
                <a:spcPct val="110000"/>
              </a:lnSpc>
              <a:buFont typeface="Arial" pitchFamily="34" charset="0"/>
              <a:buChar char="•"/>
            </a:pPr>
            <a:endParaRPr lang="en-IN" dirty="0" smtClean="0">
              <a:solidFill>
                <a:srgbClr val="002060"/>
              </a:solidFill>
              <a:latin typeface="Times New Roman" pitchFamily="18" charset="0"/>
              <a:cs typeface="Times New Roman" pitchFamily="18" charset="0"/>
            </a:endParaRPr>
          </a:p>
          <a:p>
            <a:pPr algn="just">
              <a:lnSpc>
                <a:spcPct val="110000"/>
              </a:lnSpc>
              <a:buFont typeface="Arial" pitchFamily="34" charset="0"/>
              <a:buChar char="•"/>
            </a:pPr>
            <a:endParaRPr lang="en-IN" dirty="0">
              <a:solidFill>
                <a:srgbClr val="002060"/>
              </a:solidFill>
              <a:latin typeface="Times New Roman" pitchFamily="18" charset="0"/>
              <a:cs typeface="Times New Roman" pitchFamily="18" charset="0"/>
            </a:endParaRPr>
          </a:p>
          <a:p>
            <a:pPr algn="just">
              <a:lnSpc>
                <a:spcPct val="110000"/>
              </a:lnSpc>
              <a:buFont typeface="Arial" pitchFamily="34" charset="0"/>
              <a:buChar char="•"/>
            </a:pPr>
            <a:endParaRPr lang="en-IN" dirty="0" smtClean="0">
              <a:solidFill>
                <a:srgbClr val="002060"/>
              </a:solidFill>
              <a:latin typeface="Times New Roman" pitchFamily="18" charset="0"/>
              <a:cs typeface="Times New Roman" pitchFamily="18" charset="0"/>
            </a:endParaRPr>
          </a:p>
          <a:p>
            <a:pPr algn="just">
              <a:lnSpc>
                <a:spcPct val="110000"/>
              </a:lnSpc>
              <a:buFont typeface="Arial" pitchFamily="34" charset="0"/>
              <a:buChar char="•"/>
            </a:pPr>
            <a:r>
              <a:rPr lang="en-IN" dirty="0" smtClean="0">
                <a:solidFill>
                  <a:srgbClr val="002060"/>
                </a:solidFill>
                <a:latin typeface="Times New Roman" pitchFamily="18" charset="0"/>
                <a:cs typeface="Times New Roman" pitchFamily="18" charset="0"/>
              </a:rPr>
              <a:t>As </a:t>
            </a:r>
            <a:r>
              <a:rPr lang="en-IN" dirty="0">
                <a:solidFill>
                  <a:srgbClr val="002060"/>
                </a:solidFill>
                <a:latin typeface="Times New Roman" pitchFamily="18" charset="0"/>
                <a:cs typeface="Times New Roman" pitchFamily="18" charset="0"/>
              </a:rPr>
              <a:t>in stacks, a queue can also be implemented using Arrays, Linked-lists, Pointers and Structures</a:t>
            </a:r>
            <a:r>
              <a:rPr lang="en-IN" dirty="0" smtClean="0">
                <a:solidFill>
                  <a:srgbClr val="002060"/>
                </a:solidFill>
                <a:latin typeface="Times New Roman" pitchFamily="18" charset="0"/>
                <a:cs typeface="Times New Roman" pitchFamily="18" charset="0"/>
              </a:rPr>
              <a:t>.</a:t>
            </a:r>
            <a:endParaRPr lang="en-IN" dirty="0">
              <a:solidFill>
                <a:srgbClr val="002060"/>
              </a:solidFill>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33</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#00: © DSamanta</a:t>
            </a:r>
            <a:endParaRPr lang="en-IN" dirty="0">
              <a:solidFill>
                <a:prstClr val="black">
                  <a:lumMod val="50000"/>
                  <a:lumOff val="50000"/>
                </a:prstClr>
              </a:solidFill>
            </a:endParaRPr>
          </a:p>
        </p:txBody>
      </p:sp>
      <p:pic>
        <p:nvPicPr>
          <p:cNvPr id="3074" name="Picture 2" descr="Queue Examp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9334" y="1916832"/>
            <a:ext cx="8229486" cy="194421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998818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34</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#00: © DSamanta</a:t>
            </a:r>
            <a:endParaRPr lang="en-IN">
              <a:solidFill>
                <a:prstClr val="black">
                  <a:lumMod val="50000"/>
                  <a:lumOff val="50000"/>
                </a:prstClr>
              </a:solidFill>
            </a:endParaRPr>
          </a:p>
        </p:txBody>
      </p:sp>
      <p:sp>
        <p:nvSpPr>
          <p:cNvPr id="16" name="Oval 2"/>
          <p:cNvSpPr>
            <a:spLocks noChangeArrowheads="1"/>
          </p:cNvSpPr>
          <p:nvPr/>
        </p:nvSpPr>
        <p:spPr bwMode="auto">
          <a:xfrm>
            <a:off x="4495800" y="914400"/>
            <a:ext cx="2514600" cy="4572000"/>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800" b="1" dirty="0">
                <a:solidFill>
                  <a:schemeClr val="bg2">
                    <a:lumMod val="50000"/>
                  </a:schemeClr>
                </a:solidFill>
                <a:latin typeface="Courier New" panose="02070309020205020404" pitchFamily="49" charset="0"/>
                <a:cs typeface="Courier New" panose="02070309020205020404" pitchFamily="49" charset="0"/>
              </a:rPr>
              <a:t>QUEUE</a:t>
            </a:r>
          </a:p>
        </p:txBody>
      </p:sp>
      <p:sp>
        <p:nvSpPr>
          <p:cNvPr id="17" name="Line 3"/>
          <p:cNvSpPr>
            <a:spLocks noChangeShapeType="1"/>
          </p:cNvSpPr>
          <p:nvPr/>
        </p:nvSpPr>
        <p:spPr bwMode="auto">
          <a:xfrm>
            <a:off x="2514600" y="990600"/>
            <a:ext cx="2362200" cy="533400"/>
          </a:xfrm>
          <a:prstGeom prst="line">
            <a:avLst/>
          </a:prstGeom>
          <a:noFill/>
          <a:ln w="3810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en-IN" b="1">
              <a:solidFill>
                <a:schemeClr val="bg2">
                  <a:lumMod val="50000"/>
                </a:schemeClr>
              </a:solidFill>
              <a:latin typeface="Courier New" panose="02070309020205020404" pitchFamily="49" charset="0"/>
              <a:cs typeface="Courier New" panose="02070309020205020404" pitchFamily="49" charset="0"/>
            </a:endParaRPr>
          </a:p>
        </p:txBody>
      </p:sp>
      <p:sp>
        <p:nvSpPr>
          <p:cNvPr id="18" name="Line 4"/>
          <p:cNvSpPr>
            <a:spLocks noChangeShapeType="1"/>
          </p:cNvSpPr>
          <p:nvPr/>
        </p:nvSpPr>
        <p:spPr bwMode="auto">
          <a:xfrm>
            <a:off x="2590800" y="2057400"/>
            <a:ext cx="2057400" cy="76200"/>
          </a:xfrm>
          <a:prstGeom prst="line">
            <a:avLst/>
          </a:prstGeom>
          <a:noFill/>
          <a:ln w="3810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en-IN" b="1">
              <a:solidFill>
                <a:schemeClr val="bg2">
                  <a:lumMod val="50000"/>
                </a:schemeClr>
              </a:solidFill>
              <a:latin typeface="Courier New" panose="02070309020205020404" pitchFamily="49" charset="0"/>
              <a:cs typeface="Courier New" panose="02070309020205020404" pitchFamily="49" charset="0"/>
            </a:endParaRPr>
          </a:p>
        </p:txBody>
      </p:sp>
      <p:sp>
        <p:nvSpPr>
          <p:cNvPr id="30" name="Line 5"/>
          <p:cNvSpPr>
            <a:spLocks noChangeShapeType="1"/>
          </p:cNvSpPr>
          <p:nvPr/>
        </p:nvSpPr>
        <p:spPr bwMode="auto">
          <a:xfrm>
            <a:off x="2667000" y="3048000"/>
            <a:ext cx="1828800" cy="0"/>
          </a:xfrm>
          <a:prstGeom prst="line">
            <a:avLst/>
          </a:prstGeom>
          <a:noFill/>
          <a:ln w="3810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en-IN" b="1">
              <a:solidFill>
                <a:schemeClr val="bg2">
                  <a:lumMod val="50000"/>
                </a:schemeClr>
              </a:solidFill>
              <a:latin typeface="Courier New" panose="02070309020205020404" pitchFamily="49" charset="0"/>
              <a:cs typeface="Courier New" panose="02070309020205020404" pitchFamily="49" charset="0"/>
            </a:endParaRPr>
          </a:p>
        </p:txBody>
      </p:sp>
      <p:sp>
        <p:nvSpPr>
          <p:cNvPr id="31" name="Line 6"/>
          <p:cNvSpPr>
            <a:spLocks noChangeShapeType="1"/>
          </p:cNvSpPr>
          <p:nvPr/>
        </p:nvSpPr>
        <p:spPr bwMode="auto">
          <a:xfrm flipV="1">
            <a:off x="2590800" y="3657600"/>
            <a:ext cx="1905000" cy="228600"/>
          </a:xfrm>
          <a:prstGeom prst="line">
            <a:avLst/>
          </a:prstGeom>
          <a:noFill/>
          <a:ln w="3810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en-IN" b="1">
              <a:solidFill>
                <a:schemeClr val="bg2">
                  <a:lumMod val="50000"/>
                </a:schemeClr>
              </a:solidFill>
              <a:latin typeface="Courier New" panose="02070309020205020404" pitchFamily="49" charset="0"/>
              <a:cs typeface="Courier New" panose="02070309020205020404" pitchFamily="49" charset="0"/>
            </a:endParaRPr>
          </a:p>
        </p:txBody>
      </p:sp>
      <p:sp>
        <p:nvSpPr>
          <p:cNvPr id="32" name="Line 7"/>
          <p:cNvSpPr>
            <a:spLocks noChangeShapeType="1"/>
          </p:cNvSpPr>
          <p:nvPr/>
        </p:nvSpPr>
        <p:spPr bwMode="auto">
          <a:xfrm flipV="1">
            <a:off x="2590800" y="4114800"/>
            <a:ext cx="2057400" cy="685800"/>
          </a:xfrm>
          <a:prstGeom prst="line">
            <a:avLst/>
          </a:prstGeom>
          <a:noFill/>
          <a:ln w="3810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en-IN" b="1">
              <a:solidFill>
                <a:schemeClr val="bg2">
                  <a:lumMod val="50000"/>
                </a:schemeClr>
              </a:solidFill>
              <a:latin typeface="Courier New" panose="02070309020205020404" pitchFamily="49" charset="0"/>
              <a:cs typeface="Courier New" panose="02070309020205020404" pitchFamily="49" charset="0"/>
            </a:endParaRPr>
          </a:p>
        </p:txBody>
      </p:sp>
      <p:sp>
        <p:nvSpPr>
          <p:cNvPr id="33" name="Text Box 8"/>
          <p:cNvSpPr txBox="1">
            <a:spLocks noChangeArrowheads="1"/>
          </p:cNvSpPr>
          <p:nvPr/>
        </p:nvSpPr>
        <p:spPr bwMode="auto">
          <a:xfrm>
            <a:off x="971600" y="685800"/>
            <a:ext cx="1543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2400" b="1" dirty="0" err="1">
                <a:solidFill>
                  <a:schemeClr val="bg2">
                    <a:lumMod val="50000"/>
                  </a:schemeClr>
                </a:solidFill>
                <a:latin typeface="Courier New" panose="02070309020205020404" pitchFamily="49" charset="0"/>
                <a:cs typeface="Courier New" panose="02070309020205020404" pitchFamily="49" charset="0"/>
              </a:rPr>
              <a:t>enqueue</a:t>
            </a:r>
            <a:endParaRPr lang="en-US" altLang="en-US" sz="2400" b="1" dirty="0">
              <a:solidFill>
                <a:schemeClr val="bg2">
                  <a:lumMod val="50000"/>
                </a:schemeClr>
              </a:solidFill>
              <a:latin typeface="Courier New" panose="02070309020205020404" pitchFamily="49" charset="0"/>
              <a:cs typeface="Courier New" panose="02070309020205020404" pitchFamily="49" charset="0"/>
            </a:endParaRPr>
          </a:p>
        </p:txBody>
      </p:sp>
      <p:sp>
        <p:nvSpPr>
          <p:cNvPr id="34" name="Text Box 9"/>
          <p:cNvSpPr txBox="1">
            <a:spLocks noChangeArrowheads="1"/>
          </p:cNvSpPr>
          <p:nvPr/>
        </p:nvSpPr>
        <p:spPr bwMode="auto">
          <a:xfrm>
            <a:off x="1331640" y="2743200"/>
            <a:ext cx="13353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2400" b="1" dirty="0">
                <a:solidFill>
                  <a:schemeClr val="bg2">
                    <a:lumMod val="50000"/>
                  </a:schemeClr>
                </a:solidFill>
                <a:latin typeface="Courier New" panose="02070309020205020404" pitchFamily="49" charset="0"/>
                <a:cs typeface="Courier New" panose="02070309020205020404" pitchFamily="49" charset="0"/>
              </a:rPr>
              <a:t>create</a:t>
            </a:r>
          </a:p>
        </p:txBody>
      </p:sp>
      <p:sp>
        <p:nvSpPr>
          <p:cNvPr id="35" name="Text Box 10"/>
          <p:cNvSpPr txBox="1">
            <a:spLocks noChangeArrowheads="1"/>
          </p:cNvSpPr>
          <p:nvPr/>
        </p:nvSpPr>
        <p:spPr bwMode="auto">
          <a:xfrm>
            <a:off x="971600" y="1828800"/>
            <a:ext cx="16192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2400" b="1" dirty="0" err="1">
                <a:solidFill>
                  <a:schemeClr val="bg2">
                    <a:lumMod val="50000"/>
                  </a:schemeClr>
                </a:solidFill>
                <a:latin typeface="Courier New" panose="02070309020205020404" pitchFamily="49" charset="0"/>
                <a:cs typeface="Courier New" panose="02070309020205020404" pitchFamily="49" charset="0"/>
              </a:rPr>
              <a:t>dequeue</a:t>
            </a:r>
            <a:endParaRPr lang="en-US" altLang="en-US" sz="2400" b="1" dirty="0">
              <a:solidFill>
                <a:schemeClr val="bg2">
                  <a:lumMod val="50000"/>
                </a:schemeClr>
              </a:solidFill>
              <a:latin typeface="Courier New" panose="02070309020205020404" pitchFamily="49" charset="0"/>
              <a:cs typeface="Courier New" panose="02070309020205020404" pitchFamily="49" charset="0"/>
            </a:endParaRPr>
          </a:p>
        </p:txBody>
      </p:sp>
      <p:sp>
        <p:nvSpPr>
          <p:cNvPr id="36" name="Text Box 11"/>
          <p:cNvSpPr txBox="1">
            <a:spLocks noChangeArrowheads="1"/>
          </p:cNvSpPr>
          <p:nvPr/>
        </p:nvSpPr>
        <p:spPr bwMode="auto">
          <a:xfrm>
            <a:off x="1524000" y="4572000"/>
            <a:ext cx="114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2400" b="1">
                <a:solidFill>
                  <a:schemeClr val="bg2">
                    <a:lumMod val="50000"/>
                  </a:schemeClr>
                </a:solidFill>
                <a:latin typeface="Courier New" panose="02070309020205020404" pitchFamily="49" charset="0"/>
                <a:cs typeface="Courier New" panose="02070309020205020404" pitchFamily="49" charset="0"/>
              </a:rPr>
              <a:t>size</a:t>
            </a:r>
          </a:p>
        </p:txBody>
      </p:sp>
      <p:sp>
        <p:nvSpPr>
          <p:cNvPr id="37" name="Text Box 12"/>
          <p:cNvSpPr txBox="1">
            <a:spLocks noChangeArrowheads="1"/>
          </p:cNvSpPr>
          <p:nvPr/>
        </p:nvSpPr>
        <p:spPr bwMode="auto">
          <a:xfrm>
            <a:off x="1143000" y="3581400"/>
            <a:ext cx="152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2400" b="1" dirty="0" err="1">
                <a:solidFill>
                  <a:schemeClr val="bg2">
                    <a:lumMod val="50000"/>
                  </a:schemeClr>
                </a:solidFill>
                <a:latin typeface="Courier New" panose="02070309020205020404" pitchFamily="49" charset="0"/>
                <a:cs typeface="Courier New" panose="02070309020205020404" pitchFamily="49" charset="0"/>
              </a:rPr>
              <a:t>isempty</a:t>
            </a:r>
            <a:endParaRPr lang="en-US" altLang="en-US" sz="2400" b="1" dirty="0">
              <a:solidFill>
                <a:schemeClr val="bg2">
                  <a:lumMod val="50000"/>
                </a:schemeClr>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01981797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type="body" sz="half" idx="2"/>
          </p:nvPr>
        </p:nvSpPr>
        <p:spPr>
          <a:xfrm>
            <a:off x="685800" y="1371600"/>
            <a:ext cx="8001000" cy="4724400"/>
          </a:xfrm>
        </p:spPr>
        <p:txBody>
          <a:bodyPr/>
          <a:lstStyle/>
          <a:p>
            <a:pPr eaLnBrk="1" hangingPunct="1">
              <a:spcBef>
                <a:spcPct val="5000"/>
              </a:spcBef>
              <a:buFontTx/>
              <a:buNone/>
            </a:pPr>
            <a:r>
              <a:rPr lang="en-US" altLang="en-US" sz="2400" dirty="0" smtClean="0"/>
              <a:t> </a:t>
            </a:r>
            <a:r>
              <a:rPr lang="en-US" altLang="en-US" sz="2400" b="1" dirty="0" smtClean="0">
                <a:solidFill>
                  <a:srgbClr val="0070C0"/>
                </a:solidFill>
                <a:latin typeface="Courier New" panose="02070309020205020404" pitchFamily="49" charset="0"/>
              </a:rPr>
              <a:t>void </a:t>
            </a:r>
            <a:r>
              <a:rPr lang="en-US" altLang="en-US" sz="2400" b="1" dirty="0" err="1" smtClean="0">
                <a:solidFill>
                  <a:srgbClr val="0070C0"/>
                </a:solidFill>
                <a:latin typeface="Courier New" panose="02070309020205020404" pitchFamily="49" charset="0"/>
              </a:rPr>
              <a:t>enqueue</a:t>
            </a:r>
            <a:r>
              <a:rPr lang="en-US" altLang="en-US" sz="2400" b="1" dirty="0" smtClean="0">
                <a:solidFill>
                  <a:srgbClr val="0070C0"/>
                </a:solidFill>
                <a:latin typeface="Courier New" panose="02070309020205020404" pitchFamily="49" charset="0"/>
              </a:rPr>
              <a:t> (queue *q, </a:t>
            </a:r>
            <a:r>
              <a:rPr lang="en-US" altLang="en-US" sz="2400" b="1" dirty="0" err="1" smtClean="0">
                <a:solidFill>
                  <a:srgbClr val="0070C0"/>
                </a:solidFill>
                <a:latin typeface="Courier New" panose="02070309020205020404" pitchFamily="49" charset="0"/>
              </a:rPr>
              <a:t>int</a:t>
            </a:r>
            <a:r>
              <a:rPr lang="en-US" altLang="en-US" sz="2400" b="1" dirty="0" smtClean="0">
                <a:solidFill>
                  <a:srgbClr val="0070C0"/>
                </a:solidFill>
                <a:latin typeface="Courier New" panose="02070309020205020404" pitchFamily="49" charset="0"/>
              </a:rPr>
              <a:t> element);</a:t>
            </a:r>
          </a:p>
          <a:p>
            <a:pPr eaLnBrk="1" hangingPunct="1">
              <a:spcBef>
                <a:spcPct val="5000"/>
              </a:spcBef>
              <a:buFontTx/>
              <a:buNone/>
            </a:pPr>
            <a:r>
              <a:rPr lang="en-US" altLang="en-US" sz="2000" dirty="0" smtClean="0">
                <a:latin typeface="Times New Roman" panose="02020603050405020304" pitchFamily="18" charset="0"/>
                <a:cs typeface="Times New Roman" panose="02020603050405020304" pitchFamily="18" charset="0"/>
              </a:rPr>
              <a:t>                                       </a:t>
            </a:r>
            <a:r>
              <a:rPr lang="en-US" altLang="en-US" sz="2000" dirty="0" smtClean="0">
                <a:solidFill>
                  <a:srgbClr val="CC0099"/>
                </a:solidFill>
                <a:latin typeface="Times New Roman" panose="02020603050405020304" pitchFamily="18" charset="0"/>
                <a:cs typeface="Times New Roman" panose="02020603050405020304" pitchFamily="18" charset="0"/>
              </a:rPr>
              <a:t>/* Insert an element in the queue */</a:t>
            </a:r>
          </a:p>
          <a:p>
            <a:pPr eaLnBrk="1" hangingPunct="1">
              <a:spcBef>
                <a:spcPct val="5000"/>
              </a:spcBef>
              <a:buFontTx/>
              <a:buNone/>
            </a:pPr>
            <a:r>
              <a:rPr lang="en-US" altLang="en-US" sz="2400" dirty="0" smtClean="0"/>
              <a:t> </a:t>
            </a:r>
            <a:r>
              <a:rPr lang="en-US" altLang="en-US" sz="2400" b="1" dirty="0" err="1" smtClean="0">
                <a:solidFill>
                  <a:schemeClr val="bg2">
                    <a:lumMod val="50000"/>
                  </a:schemeClr>
                </a:solidFill>
                <a:latin typeface="Courier New" panose="02070309020205020404" pitchFamily="49" charset="0"/>
              </a:rPr>
              <a:t>int</a:t>
            </a:r>
            <a:r>
              <a:rPr lang="en-US" altLang="en-US" sz="2400" b="1" dirty="0" smtClean="0">
                <a:solidFill>
                  <a:schemeClr val="bg2">
                    <a:lumMod val="50000"/>
                  </a:schemeClr>
                </a:solidFill>
                <a:latin typeface="Courier New" panose="02070309020205020404" pitchFamily="49" charset="0"/>
              </a:rPr>
              <a:t> </a:t>
            </a:r>
            <a:r>
              <a:rPr lang="en-US" altLang="en-US" sz="2400" b="1" dirty="0" err="1" smtClean="0">
                <a:solidFill>
                  <a:schemeClr val="bg2">
                    <a:lumMod val="50000"/>
                  </a:schemeClr>
                </a:solidFill>
                <a:latin typeface="Courier New" panose="02070309020205020404" pitchFamily="49" charset="0"/>
              </a:rPr>
              <a:t>dequeue</a:t>
            </a:r>
            <a:r>
              <a:rPr lang="en-US" altLang="en-US" sz="2400" b="1" dirty="0" smtClean="0">
                <a:solidFill>
                  <a:schemeClr val="bg2">
                    <a:lumMod val="50000"/>
                  </a:schemeClr>
                </a:solidFill>
                <a:latin typeface="Courier New" panose="02070309020205020404" pitchFamily="49" charset="0"/>
              </a:rPr>
              <a:t> (queue *q);</a:t>
            </a:r>
          </a:p>
          <a:p>
            <a:pPr eaLnBrk="1" hangingPunct="1">
              <a:spcBef>
                <a:spcPct val="5000"/>
              </a:spcBef>
              <a:buFontTx/>
              <a:buNone/>
            </a:pPr>
            <a:r>
              <a:rPr lang="en-US" altLang="en-US" sz="2000" dirty="0" smtClean="0">
                <a:latin typeface="Times New Roman" panose="02020603050405020304" pitchFamily="18" charset="0"/>
                <a:cs typeface="Times New Roman" panose="02020603050405020304" pitchFamily="18" charset="0"/>
              </a:rPr>
              <a:t>                                       </a:t>
            </a:r>
            <a:r>
              <a:rPr lang="en-US" altLang="en-US" sz="2000" dirty="0" smtClean="0">
                <a:solidFill>
                  <a:srgbClr val="CC0099"/>
                </a:solidFill>
                <a:latin typeface="Times New Roman" panose="02020603050405020304" pitchFamily="18" charset="0"/>
                <a:cs typeface="Times New Roman" panose="02020603050405020304" pitchFamily="18" charset="0"/>
              </a:rPr>
              <a:t>/* Remove an element from the queue */</a:t>
            </a:r>
          </a:p>
          <a:p>
            <a:pPr eaLnBrk="1" hangingPunct="1">
              <a:spcBef>
                <a:spcPct val="5000"/>
              </a:spcBef>
              <a:buFontTx/>
              <a:buNone/>
            </a:pPr>
            <a:r>
              <a:rPr lang="en-US" altLang="en-US" sz="2400" dirty="0" smtClean="0"/>
              <a:t> </a:t>
            </a:r>
            <a:r>
              <a:rPr lang="en-US" altLang="en-US" sz="2400" b="1" dirty="0" smtClean="0">
                <a:solidFill>
                  <a:schemeClr val="bg2">
                    <a:lumMod val="50000"/>
                  </a:schemeClr>
                </a:solidFill>
                <a:latin typeface="Courier New" panose="02070309020205020404" pitchFamily="49" charset="0"/>
              </a:rPr>
              <a:t>queue *create();</a:t>
            </a:r>
          </a:p>
          <a:p>
            <a:pPr eaLnBrk="1" hangingPunct="1">
              <a:spcBef>
                <a:spcPct val="5000"/>
              </a:spcBef>
              <a:buFontTx/>
              <a:buNone/>
            </a:pPr>
            <a:r>
              <a:rPr lang="en-US" altLang="en-US" sz="2000" dirty="0" smtClean="0">
                <a:latin typeface="Times New Roman" panose="02020603050405020304" pitchFamily="18" charset="0"/>
                <a:cs typeface="Times New Roman" panose="02020603050405020304" pitchFamily="18" charset="0"/>
              </a:rPr>
              <a:t>                                       </a:t>
            </a:r>
            <a:r>
              <a:rPr lang="en-US" altLang="en-US" sz="2000" dirty="0" smtClean="0">
                <a:solidFill>
                  <a:srgbClr val="CC0099"/>
                </a:solidFill>
                <a:latin typeface="Times New Roman" panose="02020603050405020304" pitchFamily="18" charset="0"/>
                <a:cs typeface="Times New Roman" panose="02020603050405020304" pitchFamily="18" charset="0"/>
              </a:rPr>
              <a:t>/* Create a new queue */</a:t>
            </a:r>
          </a:p>
          <a:p>
            <a:pPr eaLnBrk="1" hangingPunct="1">
              <a:spcBef>
                <a:spcPct val="5000"/>
              </a:spcBef>
              <a:buFontTx/>
              <a:buNone/>
            </a:pPr>
            <a:r>
              <a:rPr lang="en-US" altLang="en-US" sz="2400" b="1" dirty="0" smtClean="0"/>
              <a:t> </a:t>
            </a:r>
            <a:r>
              <a:rPr lang="en-US" altLang="en-US" sz="2400" b="1" dirty="0" err="1" smtClean="0">
                <a:solidFill>
                  <a:schemeClr val="bg2">
                    <a:lumMod val="50000"/>
                  </a:schemeClr>
                </a:solidFill>
                <a:latin typeface="Courier New" panose="02070309020205020404" pitchFamily="49" charset="0"/>
              </a:rPr>
              <a:t>int</a:t>
            </a:r>
            <a:r>
              <a:rPr lang="en-US" altLang="en-US" sz="2400" b="1" dirty="0" smtClean="0">
                <a:solidFill>
                  <a:schemeClr val="bg2">
                    <a:lumMod val="50000"/>
                  </a:schemeClr>
                </a:solidFill>
                <a:latin typeface="Courier New" panose="02070309020205020404" pitchFamily="49" charset="0"/>
              </a:rPr>
              <a:t> </a:t>
            </a:r>
            <a:r>
              <a:rPr lang="en-US" altLang="en-US" sz="2400" b="1" dirty="0" err="1" smtClean="0">
                <a:solidFill>
                  <a:schemeClr val="bg2">
                    <a:lumMod val="50000"/>
                  </a:schemeClr>
                </a:solidFill>
                <a:latin typeface="Courier New" panose="02070309020205020404" pitchFamily="49" charset="0"/>
              </a:rPr>
              <a:t>isempty</a:t>
            </a:r>
            <a:r>
              <a:rPr lang="en-US" altLang="en-US" sz="2400" b="1" dirty="0" smtClean="0">
                <a:solidFill>
                  <a:schemeClr val="bg2">
                    <a:lumMod val="50000"/>
                  </a:schemeClr>
                </a:solidFill>
                <a:latin typeface="Courier New" panose="02070309020205020404" pitchFamily="49" charset="0"/>
              </a:rPr>
              <a:t> (queue *q);</a:t>
            </a:r>
          </a:p>
          <a:p>
            <a:pPr eaLnBrk="1" hangingPunct="1">
              <a:spcBef>
                <a:spcPct val="5000"/>
              </a:spcBef>
              <a:buFontTx/>
              <a:buNone/>
            </a:pPr>
            <a:r>
              <a:rPr lang="en-US" altLang="en-US" sz="2000" dirty="0" smtClean="0">
                <a:latin typeface="Times New Roman" panose="02020603050405020304" pitchFamily="18" charset="0"/>
                <a:cs typeface="Times New Roman" panose="02020603050405020304" pitchFamily="18" charset="0"/>
              </a:rPr>
              <a:t>                                       </a:t>
            </a:r>
            <a:r>
              <a:rPr lang="en-US" altLang="en-US" sz="2000" dirty="0" smtClean="0">
                <a:solidFill>
                  <a:srgbClr val="CC0099"/>
                </a:solidFill>
                <a:latin typeface="Times New Roman" panose="02020603050405020304" pitchFamily="18" charset="0"/>
                <a:cs typeface="Times New Roman" panose="02020603050405020304" pitchFamily="18" charset="0"/>
              </a:rPr>
              <a:t>/* Check if queue is empty */</a:t>
            </a:r>
          </a:p>
          <a:p>
            <a:pPr eaLnBrk="1" hangingPunct="1">
              <a:spcBef>
                <a:spcPct val="5000"/>
              </a:spcBef>
              <a:buFontTx/>
              <a:buNone/>
            </a:pPr>
            <a:r>
              <a:rPr lang="en-US" altLang="en-US" sz="2400" dirty="0" smtClean="0"/>
              <a:t> </a:t>
            </a:r>
            <a:r>
              <a:rPr lang="en-US" altLang="en-US" sz="2400" b="1" dirty="0" err="1" smtClean="0">
                <a:solidFill>
                  <a:schemeClr val="bg2">
                    <a:lumMod val="50000"/>
                  </a:schemeClr>
                </a:solidFill>
                <a:latin typeface="Courier New" panose="02070309020205020404" pitchFamily="49" charset="0"/>
              </a:rPr>
              <a:t>int</a:t>
            </a:r>
            <a:r>
              <a:rPr lang="en-US" altLang="en-US" sz="2400" b="1" dirty="0" smtClean="0">
                <a:solidFill>
                  <a:schemeClr val="bg2">
                    <a:lumMod val="50000"/>
                  </a:schemeClr>
                </a:solidFill>
                <a:latin typeface="Courier New" panose="02070309020205020404" pitchFamily="49" charset="0"/>
              </a:rPr>
              <a:t> size (queue *q);</a:t>
            </a:r>
          </a:p>
          <a:p>
            <a:pPr eaLnBrk="1" hangingPunct="1">
              <a:spcBef>
                <a:spcPct val="5000"/>
              </a:spcBef>
              <a:buFontTx/>
              <a:buNone/>
            </a:pPr>
            <a:r>
              <a:rPr lang="en-US" altLang="en-US" sz="2000" dirty="0" smtClean="0">
                <a:latin typeface="Times New Roman" panose="02020603050405020304" pitchFamily="18" charset="0"/>
                <a:cs typeface="Times New Roman" panose="02020603050405020304" pitchFamily="18" charset="0"/>
              </a:rPr>
              <a:t>                                       </a:t>
            </a:r>
            <a:r>
              <a:rPr lang="en-US" altLang="en-US" sz="2000" dirty="0" smtClean="0">
                <a:solidFill>
                  <a:srgbClr val="CC0099"/>
                </a:solidFill>
                <a:latin typeface="Times New Roman" panose="02020603050405020304" pitchFamily="18" charset="0"/>
                <a:cs typeface="Times New Roman" panose="02020603050405020304" pitchFamily="18" charset="0"/>
              </a:rPr>
              <a:t>/* Return the no. of elements in queue */</a:t>
            </a:r>
          </a:p>
        </p:txBody>
      </p:sp>
      <p:sp>
        <p:nvSpPr>
          <p:cNvPr id="51204" name="Date Placeholder 4"/>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IN" altLang="en-US" sz="1200" smtClean="0">
                <a:solidFill>
                  <a:srgbClr val="898989"/>
                </a:solidFill>
                <a:latin typeface="Times New Roman" panose="02020603050405020304" pitchFamily="18" charset="0"/>
              </a:rPr>
              <a:t>Autumn 2016</a:t>
            </a:r>
            <a:endParaRPr lang="en-US" altLang="en-US" sz="1200" smtClean="0">
              <a:solidFill>
                <a:srgbClr val="898989"/>
              </a:solidFill>
              <a:latin typeface="Times New Roman" panose="02020603050405020304" pitchFamily="18" charset="0"/>
            </a:endParaRPr>
          </a:p>
        </p:txBody>
      </p:sp>
      <p:sp>
        <p:nvSpPr>
          <p:cNvPr id="5" name="Footer Placeholder 5"/>
          <p:cNvSpPr>
            <a:spLocks noGrp="1"/>
          </p:cNvSpPr>
          <p:nvPr>
            <p:ph type="ftr" sz="quarter" idx="11"/>
          </p:nvPr>
        </p:nvSpPr>
        <p:spPr/>
        <p:txBody>
          <a:bodyPr/>
          <a:lstStyle/>
          <a:p>
            <a:pPr>
              <a:defRPr/>
            </a:pPr>
            <a:r>
              <a:rPr lang="en-US"/>
              <a:t>Autumn 2016</a:t>
            </a:r>
          </a:p>
        </p:txBody>
      </p:sp>
      <p:sp>
        <p:nvSpPr>
          <p:cNvPr id="51206"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7690825-6885-4CC4-814C-E3EA27E56DF2}" type="slidenum">
              <a:rPr lang="en-US" altLang="en-US" sz="1200">
                <a:solidFill>
                  <a:srgbClr val="898989"/>
                </a:solidFill>
                <a:latin typeface="Times New Roman" panose="02020603050405020304" pitchFamily="18" charset="0"/>
              </a:rPr>
              <a:pPr>
                <a:spcBef>
                  <a:spcPct val="0"/>
                </a:spcBef>
                <a:buFontTx/>
                <a:buNone/>
              </a:pPr>
              <a:t>35</a:t>
            </a:fld>
            <a:endParaRPr lang="en-US" altLang="en-US" sz="1200">
              <a:solidFill>
                <a:srgbClr val="898989"/>
              </a:solidFill>
              <a:latin typeface="Times New Roman" panose="02020603050405020304" pitchFamily="18" charset="0"/>
            </a:endParaRPr>
          </a:p>
        </p:txBody>
      </p:sp>
      <p:sp>
        <p:nvSpPr>
          <p:cNvPr id="8" name="Title 1"/>
          <p:cNvSpPr txBox="1">
            <a:spLocks/>
          </p:cNvSpPr>
          <p:nvPr/>
        </p:nvSpPr>
        <p:spPr>
          <a:xfrm>
            <a:off x="179512" y="188640"/>
            <a:ext cx="8712968" cy="1143000"/>
          </a:xfrm>
          <a:prstGeom prst="rect">
            <a:avLst/>
          </a:prstGeom>
          <a:effectLst/>
        </p:spPr>
        <p:txBody>
          <a:bodyPr vert="horz" lIns="91440" tIns="45720" rIns="91440" bIns="45720" rtlCol="0" anchor="t" anchorCtr="0">
            <a:norm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l">
              <a:buNone/>
            </a:pPr>
            <a:endParaRPr lang="en-IN" sz="4000" dirty="0">
              <a:solidFill>
                <a:srgbClr val="7030A0"/>
              </a:solidFill>
              <a:latin typeface="Times New Roman" pitchFamily="18" charset="0"/>
              <a:cs typeface="Times New Roman" pitchFamily="18" charset="0"/>
            </a:endParaRPr>
          </a:p>
        </p:txBody>
      </p:sp>
      <p:sp>
        <p:nvSpPr>
          <p:cNvPr id="9" name="Rectangle 8"/>
          <p:cNvSpPr/>
          <p:nvPr/>
        </p:nvSpPr>
        <p:spPr>
          <a:xfrm>
            <a:off x="3521359" y="5618202"/>
            <a:ext cx="4996881" cy="369332"/>
          </a:xfrm>
          <a:prstGeom prst="rect">
            <a:avLst/>
          </a:prstGeom>
        </p:spPr>
        <p:txBody>
          <a:bodyPr wrap="none">
            <a:spAutoFit/>
          </a:bodyPr>
          <a:lstStyle/>
          <a:p>
            <a:pPr>
              <a:spcBef>
                <a:spcPct val="5000"/>
              </a:spcBef>
            </a:pPr>
            <a:r>
              <a:rPr lang="en-US" altLang="en-US" u="sng" dirty="0" smtClean="0"/>
              <a:t>Assumption: queue contains </a:t>
            </a:r>
            <a:r>
              <a:rPr lang="en-US" altLang="en-US" u="sng" dirty="0"/>
              <a:t>integer </a:t>
            </a:r>
            <a:r>
              <a:rPr lang="en-US" altLang="en-US" u="sng" dirty="0" smtClean="0"/>
              <a:t>elements!</a:t>
            </a:r>
            <a:endParaRPr lang="en-US" altLang="en-US" u="sng" dirty="0"/>
          </a:p>
        </p:txBody>
      </p:sp>
      <p:sp>
        <p:nvSpPr>
          <p:cNvPr id="10" name="Title 1"/>
          <p:cNvSpPr txBox="1">
            <a:spLocks/>
          </p:cNvSpPr>
          <p:nvPr/>
        </p:nvSpPr>
        <p:spPr>
          <a:xfrm>
            <a:off x="331912" y="341040"/>
            <a:ext cx="8712968" cy="1143000"/>
          </a:xfrm>
          <a:prstGeom prst="rect">
            <a:avLst/>
          </a:prstGeom>
          <a:effectLst/>
        </p:spPr>
        <p:txBody>
          <a:bodyPr vert="horz" lIns="91440" tIns="45720" rIns="91440" bIns="45720" rtlCol="0" anchor="t" anchorCtr="0">
            <a:norm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l">
              <a:buNone/>
            </a:pPr>
            <a:r>
              <a:rPr lang="en-US" sz="4000" dirty="0" smtClean="0">
                <a:solidFill>
                  <a:srgbClr val="7030A0"/>
                </a:solidFill>
                <a:latin typeface="Times New Roman" pitchFamily="18" charset="0"/>
                <a:cs typeface="Times New Roman" pitchFamily="18" charset="0"/>
              </a:rPr>
              <a:t>QUEUE</a:t>
            </a:r>
            <a:r>
              <a:rPr lang="en-IN" sz="4000" dirty="0" smtClean="0">
                <a:solidFill>
                  <a:srgbClr val="7030A0"/>
                </a:solidFill>
                <a:latin typeface="Times New Roman" pitchFamily="18" charset="0"/>
                <a:cs typeface="Times New Roman" pitchFamily="18" charset="0"/>
              </a:rPr>
              <a:t>: </a:t>
            </a:r>
            <a:r>
              <a:rPr lang="en-US" sz="4000" dirty="0" smtClean="0">
                <a:solidFill>
                  <a:srgbClr val="7030A0"/>
                </a:solidFill>
                <a:latin typeface="Times New Roman" pitchFamily="18" charset="0"/>
                <a:cs typeface="Times New Roman" pitchFamily="18" charset="0"/>
              </a:rPr>
              <a:t>First-In-First-Out (LIFO)</a:t>
            </a:r>
            <a:endParaRPr lang="en-IN" sz="4000"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29534145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animEffect transition="in" filter="checkerboard(across)">
                                      <p:cBhvr>
                                        <p:cTn id="7" dur="500"/>
                                        <p:tgtEl>
                                          <p:spTgt spid="54275">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54275">
                                            <p:txEl>
                                              <p:pRg st="1" end="1"/>
                                            </p:txEl>
                                          </p:spTgt>
                                        </p:tgtEl>
                                        <p:attrNameLst>
                                          <p:attrName>style.visibility</p:attrName>
                                        </p:attrNameLst>
                                      </p:cBhvr>
                                      <p:to>
                                        <p:strVal val="visible"/>
                                      </p:to>
                                    </p:set>
                                    <p:animEffect transition="in" filter="checkerboard(across)">
                                      <p:cBhvr>
                                        <p:cTn id="10" dur="500"/>
                                        <p:tgtEl>
                                          <p:spTgt spid="54275">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5" presetClass="entr" presetSubtype="10" fill="hold" nodeType="clickEffect">
                                  <p:stCondLst>
                                    <p:cond delay="0"/>
                                  </p:stCondLst>
                                  <p:childTnLst>
                                    <p:set>
                                      <p:cBhvr>
                                        <p:cTn id="14" dur="1" fill="hold">
                                          <p:stCondLst>
                                            <p:cond delay="0"/>
                                          </p:stCondLst>
                                        </p:cTn>
                                        <p:tgtEl>
                                          <p:spTgt spid="54275">
                                            <p:txEl>
                                              <p:pRg st="2" end="2"/>
                                            </p:txEl>
                                          </p:spTgt>
                                        </p:tgtEl>
                                        <p:attrNameLst>
                                          <p:attrName>style.visibility</p:attrName>
                                        </p:attrNameLst>
                                      </p:cBhvr>
                                      <p:to>
                                        <p:strVal val="visible"/>
                                      </p:to>
                                    </p:set>
                                    <p:animEffect transition="in" filter="checkerboard(across)">
                                      <p:cBhvr>
                                        <p:cTn id="15" dur="500"/>
                                        <p:tgtEl>
                                          <p:spTgt spid="54275">
                                            <p:txEl>
                                              <p:pRg st="2" end="2"/>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54275">
                                            <p:txEl>
                                              <p:pRg st="3" end="3"/>
                                            </p:txEl>
                                          </p:spTgt>
                                        </p:tgtEl>
                                        <p:attrNameLst>
                                          <p:attrName>style.visibility</p:attrName>
                                        </p:attrNameLst>
                                      </p:cBhvr>
                                      <p:to>
                                        <p:strVal val="visible"/>
                                      </p:to>
                                    </p:set>
                                    <p:animEffect transition="in" filter="checkerboard(across)">
                                      <p:cBhvr>
                                        <p:cTn id="18" dur="500"/>
                                        <p:tgtEl>
                                          <p:spTgt spid="54275">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5" presetClass="entr" presetSubtype="10" fill="hold" nodeType="clickEffect">
                                  <p:stCondLst>
                                    <p:cond delay="0"/>
                                  </p:stCondLst>
                                  <p:childTnLst>
                                    <p:set>
                                      <p:cBhvr>
                                        <p:cTn id="22" dur="1" fill="hold">
                                          <p:stCondLst>
                                            <p:cond delay="0"/>
                                          </p:stCondLst>
                                        </p:cTn>
                                        <p:tgtEl>
                                          <p:spTgt spid="54275">
                                            <p:txEl>
                                              <p:pRg st="4" end="4"/>
                                            </p:txEl>
                                          </p:spTgt>
                                        </p:tgtEl>
                                        <p:attrNameLst>
                                          <p:attrName>style.visibility</p:attrName>
                                        </p:attrNameLst>
                                      </p:cBhvr>
                                      <p:to>
                                        <p:strVal val="visible"/>
                                      </p:to>
                                    </p:set>
                                    <p:animEffect transition="in" filter="checkerboard(across)">
                                      <p:cBhvr>
                                        <p:cTn id="23" dur="500"/>
                                        <p:tgtEl>
                                          <p:spTgt spid="54275">
                                            <p:txEl>
                                              <p:pRg st="4" end="4"/>
                                            </p:txEl>
                                          </p:spTgt>
                                        </p:tgtEl>
                                      </p:cBhvr>
                                    </p:animEffect>
                                  </p:childTnLst>
                                </p:cTn>
                              </p:par>
                              <p:par>
                                <p:cTn id="24" presetID="5" presetClass="entr" presetSubtype="10" fill="hold" nodeType="withEffect">
                                  <p:stCondLst>
                                    <p:cond delay="0"/>
                                  </p:stCondLst>
                                  <p:childTnLst>
                                    <p:set>
                                      <p:cBhvr>
                                        <p:cTn id="25" dur="1" fill="hold">
                                          <p:stCondLst>
                                            <p:cond delay="0"/>
                                          </p:stCondLst>
                                        </p:cTn>
                                        <p:tgtEl>
                                          <p:spTgt spid="54275">
                                            <p:txEl>
                                              <p:pRg st="5" end="5"/>
                                            </p:txEl>
                                          </p:spTgt>
                                        </p:tgtEl>
                                        <p:attrNameLst>
                                          <p:attrName>style.visibility</p:attrName>
                                        </p:attrNameLst>
                                      </p:cBhvr>
                                      <p:to>
                                        <p:strVal val="visible"/>
                                      </p:to>
                                    </p:set>
                                    <p:animEffect transition="in" filter="checkerboard(across)">
                                      <p:cBhvr>
                                        <p:cTn id="26" dur="500"/>
                                        <p:tgtEl>
                                          <p:spTgt spid="54275">
                                            <p:txEl>
                                              <p:pRg st="5" end="5"/>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ntr" presetSubtype="10" fill="hold" nodeType="clickEffect">
                                  <p:stCondLst>
                                    <p:cond delay="0"/>
                                  </p:stCondLst>
                                  <p:childTnLst>
                                    <p:set>
                                      <p:cBhvr>
                                        <p:cTn id="30" dur="1" fill="hold">
                                          <p:stCondLst>
                                            <p:cond delay="0"/>
                                          </p:stCondLst>
                                        </p:cTn>
                                        <p:tgtEl>
                                          <p:spTgt spid="54275">
                                            <p:txEl>
                                              <p:pRg st="6" end="6"/>
                                            </p:txEl>
                                          </p:spTgt>
                                        </p:tgtEl>
                                        <p:attrNameLst>
                                          <p:attrName>style.visibility</p:attrName>
                                        </p:attrNameLst>
                                      </p:cBhvr>
                                      <p:to>
                                        <p:strVal val="visible"/>
                                      </p:to>
                                    </p:set>
                                    <p:animEffect transition="in" filter="checkerboard(across)">
                                      <p:cBhvr>
                                        <p:cTn id="31" dur="500"/>
                                        <p:tgtEl>
                                          <p:spTgt spid="54275">
                                            <p:txEl>
                                              <p:pRg st="6" end="6"/>
                                            </p:txEl>
                                          </p:spTgt>
                                        </p:tgtEl>
                                      </p:cBhvr>
                                    </p:animEffect>
                                  </p:childTnLst>
                                </p:cTn>
                              </p:par>
                              <p:par>
                                <p:cTn id="32" presetID="5" presetClass="entr" presetSubtype="10" fill="hold" nodeType="withEffect">
                                  <p:stCondLst>
                                    <p:cond delay="0"/>
                                  </p:stCondLst>
                                  <p:childTnLst>
                                    <p:set>
                                      <p:cBhvr>
                                        <p:cTn id="33" dur="1" fill="hold">
                                          <p:stCondLst>
                                            <p:cond delay="0"/>
                                          </p:stCondLst>
                                        </p:cTn>
                                        <p:tgtEl>
                                          <p:spTgt spid="54275">
                                            <p:txEl>
                                              <p:pRg st="7" end="7"/>
                                            </p:txEl>
                                          </p:spTgt>
                                        </p:tgtEl>
                                        <p:attrNameLst>
                                          <p:attrName>style.visibility</p:attrName>
                                        </p:attrNameLst>
                                      </p:cBhvr>
                                      <p:to>
                                        <p:strVal val="visible"/>
                                      </p:to>
                                    </p:set>
                                    <p:animEffect transition="in" filter="checkerboard(across)">
                                      <p:cBhvr>
                                        <p:cTn id="34" dur="500"/>
                                        <p:tgtEl>
                                          <p:spTgt spid="54275">
                                            <p:txEl>
                                              <p:pRg st="7" end="7"/>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5" presetClass="entr" presetSubtype="10" fill="hold" nodeType="clickEffect">
                                  <p:stCondLst>
                                    <p:cond delay="0"/>
                                  </p:stCondLst>
                                  <p:childTnLst>
                                    <p:set>
                                      <p:cBhvr>
                                        <p:cTn id="38" dur="1" fill="hold">
                                          <p:stCondLst>
                                            <p:cond delay="0"/>
                                          </p:stCondLst>
                                        </p:cTn>
                                        <p:tgtEl>
                                          <p:spTgt spid="54275">
                                            <p:txEl>
                                              <p:pRg st="8" end="8"/>
                                            </p:txEl>
                                          </p:spTgt>
                                        </p:tgtEl>
                                        <p:attrNameLst>
                                          <p:attrName>style.visibility</p:attrName>
                                        </p:attrNameLst>
                                      </p:cBhvr>
                                      <p:to>
                                        <p:strVal val="visible"/>
                                      </p:to>
                                    </p:set>
                                    <p:animEffect transition="in" filter="checkerboard(across)">
                                      <p:cBhvr>
                                        <p:cTn id="39" dur="500"/>
                                        <p:tgtEl>
                                          <p:spTgt spid="54275">
                                            <p:txEl>
                                              <p:pRg st="8" end="8"/>
                                            </p:txEl>
                                          </p:spTgt>
                                        </p:tgtEl>
                                      </p:cBhvr>
                                    </p:animEffect>
                                  </p:childTnLst>
                                </p:cTn>
                              </p:par>
                              <p:par>
                                <p:cTn id="40" presetID="5" presetClass="entr" presetSubtype="10" fill="hold" nodeType="withEffect">
                                  <p:stCondLst>
                                    <p:cond delay="0"/>
                                  </p:stCondLst>
                                  <p:childTnLst>
                                    <p:set>
                                      <p:cBhvr>
                                        <p:cTn id="41" dur="1" fill="hold">
                                          <p:stCondLst>
                                            <p:cond delay="0"/>
                                          </p:stCondLst>
                                        </p:cTn>
                                        <p:tgtEl>
                                          <p:spTgt spid="54275">
                                            <p:txEl>
                                              <p:pRg st="9" end="9"/>
                                            </p:txEl>
                                          </p:spTgt>
                                        </p:tgtEl>
                                        <p:attrNameLst>
                                          <p:attrName>style.visibility</p:attrName>
                                        </p:attrNameLst>
                                      </p:cBhvr>
                                      <p:to>
                                        <p:strVal val="visible"/>
                                      </p:to>
                                    </p:set>
                                    <p:animEffect transition="in" filter="checkerboard(across)">
                                      <p:cBhvr>
                                        <p:cTn id="42" dur="500"/>
                                        <p:tgtEl>
                                          <p:spTgt spid="5427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9984" y="2996952"/>
            <a:ext cx="7488832" cy="1143000"/>
          </a:xfrm>
        </p:spPr>
        <p:txBody>
          <a:bodyPr>
            <a:normAutofit/>
          </a:bodyPr>
          <a:lstStyle/>
          <a:p>
            <a:pPr marL="0" indent="0" algn="ctr">
              <a:buNone/>
            </a:pPr>
            <a:r>
              <a:rPr lang="en-US" sz="4000" dirty="0" smtClean="0">
                <a:solidFill>
                  <a:srgbClr val="0070C0"/>
                </a:solidFill>
                <a:latin typeface="Times New Roman" pitchFamily="18" charset="0"/>
                <a:cs typeface="Times New Roman" pitchFamily="18" charset="0"/>
              </a:rPr>
              <a:t>Queue using Linked List</a:t>
            </a:r>
            <a:endParaRPr lang="en-IN" sz="4000" dirty="0">
              <a:solidFill>
                <a:srgbClr val="0070C0"/>
              </a:solidFill>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36</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#00: © DSamanta</a:t>
            </a:r>
            <a:endParaRPr lang="en-IN">
              <a:solidFill>
                <a:prstClr val="black">
                  <a:lumMod val="50000"/>
                  <a:lumOff val="50000"/>
                </a:prstClr>
              </a:solidFill>
            </a:endParaRPr>
          </a:p>
        </p:txBody>
      </p:sp>
    </p:spTree>
    <p:extLst>
      <p:ext uri="{BB962C8B-B14F-4D97-AF65-F5344CB8AC3E}">
        <p14:creationId xmlns:p14="http://schemas.microsoft.com/office/powerpoint/2010/main" val="51197454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4"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IN" altLang="en-US" sz="1200" smtClean="0">
                <a:solidFill>
                  <a:srgbClr val="898989"/>
                </a:solidFill>
                <a:latin typeface="Times New Roman" panose="02020603050405020304" pitchFamily="18" charset="0"/>
              </a:rPr>
              <a:t>Autumn 2016</a:t>
            </a:r>
            <a:endParaRPr lang="en-US" altLang="en-US" sz="1200" smtClean="0">
              <a:solidFill>
                <a:srgbClr val="898989"/>
              </a:solidFill>
              <a:latin typeface="Times New Roman" panose="02020603050405020304" pitchFamily="18" charset="0"/>
            </a:endParaRPr>
          </a:p>
        </p:txBody>
      </p:sp>
      <p:sp>
        <p:nvSpPr>
          <p:cNvPr id="25" name="Footer Placeholder 4"/>
          <p:cNvSpPr>
            <a:spLocks noGrp="1"/>
          </p:cNvSpPr>
          <p:nvPr>
            <p:ph type="ftr" sz="quarter" idx="11"/>
          </p:nvPr>
        </p:nvSpPr>
        <p:spPr/>
        <p:txBody>
          <a:bodyPr/>
          <a:lstStyle/>
          <a:p>
            <a:pPr>
              <a:defRPr/>
            </a:pPr>
            <a:r>
              <a:rPr lang="en-US"/>
              <a:t>Autumn 2016</a:t>
            </a:r>
          </a:p>
        </p:txBody>
      </p:sp>
      <p:sp>
        <p:nvSpPr>
          <p:cNvPr id="7168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4EC3753-E8A1-4945-98FB-720A8155E300}" type="slidenum">
              <a:rPr lang="en-US" altLang="en-US" sz="1200">
                <a:solidFill>
                  <a:srgbClr val="898989"/>
                </a:solidFill>
                <a:latin typeface="Times New Roman" panose="02020603050405020304" pitchFamily="18" charset="0"/>
              </a:rPr>
              <a:pPr>
                <a:spcBef>
                  <a:spcPct val="0"/>
                </a:spcBef>
                <a:buFontTx/>
                <a:buNone/>
              </a:pPr>
              <a:t>37</a:t>
            </a:fld>
            <a:endParaRPr lang="en-US" altLang="en-US" sz="1200">
              <a:solidFill>
                <a:srgbClr val="898989"/>
              </a:solidFill>
              <a:latin typeface="Times New Roman" panose="02020603050405020304" pitchFamily="18" charset="0"/>
            </a:endParaRPr>
          </a:p>
        </p:txBody>
      </p:sp>
      <p:grpSp>
        <p:nvGrpSpPr>
          <p:cNvPr id="71687" name="Group 21"/>
          <p:cNvGrpSpPr>
            <a:grpSpLocks/>
          </p:cNvGrpSpPr>
          <p:nvPr/>
        </p:nvGrpSpPr>
        <p:grpSpPr bwMode="auto">
          <a:xfrm>
            <a:off x="1600200" y="4876800"/>
            <a:ext cx="7086600" cy="914400"/>
            <a:chOff x="1008" y="3072"/>
            <a:chExt cx="4464" cy="576"/>
          </a:xfrm>
        </p:grpSpPr>
        <p:sp>
          <p:nvSpPr>
            <p:cNvPr id="71696" name="Rectangle 4"/>
            <p:cNvSpPr>
              <a:spLocks noChangeArrowheads="1"/>
            </p:cNvSpPr>
            <p:nvPr/>
          </p:nvSpPr>
          <p:spPr bwMode="auto">
            <a:xfrm>
              <a:off x="1008" y="3072"/>
              <a:ext cx="576" cy="384"/>
            </a:xfrm>
            <a:prstGeom prst="rect">
              <a:avLst/>
            </a:prstGeom>
            <a:solidFill>
              <a:srgbClr val="CCFFFF"/>
            </a:solidFill>
            <a:ln w="38100">
              <a:solidFill>
                <a:srgbClr val="CC0000"/>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2400">
                <a:solidFill>
                  <a:srgbClr val="FF0000"/>
                </a:solidFill>
                <a:latin typeface="Times New Roman" panose="02020603050405020304" pitchFamily="18" charset="0"/>
              </a:endParaRPr>
            </a:p>
          </p:txBody>
        </p:sp>
        <p:sp>
          <p:nvSpPr>
            <p:cNvPr id="71697" name="Rectangle 5"/>
            <p:cNvSpPr>
              <a:spLocks noChangeArrowheads="1"/>
            </p:cNvSpPr>
            <p:nvPr/>
          </p:nvSpPr>
          <p:spPr bwMode="auto">
            <a:xfrm>
              <a:off x="1920" y="3072"/>
              <a:ext cx="576" cy="384"/>
            </a:xfrm>
            <a:prstGeom prst="rect">
              <a:avLst/>
            </a:prstGeom>
            <a:solidFill>
              <a:srgbClr val="CCFFFF"/>
            </a:solidFill>
            <a:ln w="38100">
              <a:solidFill>
                <a:srgbClr val="CC0000"/>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2400">
                <a:solidFill>
                  <a:srgbClr val="FF0000"/>
                </a:solidFill>
                <a:latin typeface="Times New Roman" panose="02020603050405020304" pitchFamily="18" charset="0"/>
              </a:endParaRPr>
            </a:p>
          </p:txBody>
        </p:sp>
        <p:sp>
          <p:nvSpPr>
            <p:cNvPr id="71698" name="Rectangle 6"/>
            <p:cNvSpPr>
              <a:spLocks noChangeArrowheads="1"/>
            </p:cNvSpPr>
            <p:nvPr/>
          </p:nvSpPr>
          <p:spPr bwMode="auto">
            <a:xfrm>
              <a:off x="2832" y="3072"/>
              <a:ext cx="576" cy="384"/>
            </a:xfrm>
            <a:prstGeom prst="rect">
              <a:avLst/>
            </a:prstGeom>
            <a:solidFill>
              <a:srgbClr val="CCFFFF"/>
            </a:solidFill>
            <a:ln w="38100">
              <a:solidFill>
                <a:srgbClr val="CC0000"/>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2400">
                <a:solidFill>
                  <a:srgbClr val="FF0000"/>
                </a:solidFill>
                <a:latin typeface="Times New Roman" panose="02020603050405020304" pitchFamily="18" charset="0"/>
              </a:endParaRPr>
            </a:p>
          </p:txBody>
        </p:sp>
        <p:sp>
          <p:nvSpPr>
            <p:cNvPr id="71699" name="Rectangle 7"/>
            <p:cNvSpPr>
              <a:spLocks noChangeArrowheads="1"/>
            </p:cNvSpPr>
            <p:nvPr/>
          </p:nvSpPr>
          <p:spPr bwMode="auto">
            <a:xfrm>
              <a:off x="4656" y="3072"/>
              <a:ext cx="576" cy="384"/>
            </a:xfrm>
            <a:prstGeom prst="rect">
              <a:avLst/>
            </a:prstGeom>
            <a:solidFill>
              <a:srgbClr val="CCFFFF"/>
            </a:solidFill>
            <a:ln w="38100">
              <a:solidFill>
                <a:srgbClr val="CC0000"/>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2400">
                <a:solidFill>
                  <a:srgbClr val="FF0000"/>
                </a:solidFill>
                <a:latin typeface="Times New Roman" panose="02020603050405020304" pitchFamily="18" charset="0"/>
              </a:endParaRPr>
            </a:p>
          </p:txBody>
        </p:sp>
        <p:sp>
          <p:nvSpPr>
            <p:cNvPr id="71700" name="Rectangle 8"/>
            <p:cNvSpPr>
              <a:spLocks noChangeArrowheads="1"/>
            </p:cNvSpPr>
            <p:nvPr/>
          </p:nvSpPr>
          <p:spPr bwMode="auto">
            <a:xfrm>
              <a:off x="3744" y="3072"/>
              <a:ext cx="576" cy="384"/>
            </a:xfrm>
            <a:prstGeom prst="rect">
              <a:avLst/>
            </a:prstGeom>
            <a:solidFill>
              <a:srgbClr val="CCFFFF"/>
            </a:solidFill>
            <a:ln w="38100">
              <a:solidFill>
                <a:srgbClr val="CC0000"/>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2400">
                <a:solidFill>
                  <a:srgbClr val="FF0000"/>
                </a:solidFill>
                <a:latin typeface="Times New Roman" panose="02020603050405020304" pitchFamily="18" charset="0"/>
              </a:endParaRPr>
            </a:p>
          </p:txBody>
        </p:sp>
        <p:sp>
          <p:nvSpPr>
            <p:cNvPr id="71701" name="Line 9"/>
            <p:cNvSpPr>
              <a:spLocks noChangeShapeType="1"/>
            </p:cNvSpPr>
            <p:nvPr/>
          </p:nvSpPr>
          <p:spPr bwMode="auto">
            <a:xfrm>
              <a:off x="1488" y="3264"/>
              <a:ext cx="432" cy="0"/>
            </a:xfrm>
            <a:prstGeom prst="line">
              <a:avLst/>
            </a:prstGeom>
            <a:noFill/>
            <a:ln w="3810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71702" name="Line 10"/>
            <p:cNvSpPr>
              <a:spLocks noChangeShapeType="1"/>
            </p:cNvSpPr>
            <p:nvPr/>
          </p:nvSpPr>
          <p:spPr bwMode="auto">
            <a:xfrm>
              <a:off x="2400" y="3264"/>
              <a:ext cx="432" cy="0"/>
            </a:xfrm>
            <a:prstGeom prst="line">
              <a:avLst/>
            </a:prstGeom>
            <a:noFill/>
            <a:ln w="3810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71703" name="Line 11"/>
            <p:cNvSpPr>
              <a:spLocks noChangeShapeType="1"/>
            </p:cNvSpPr>
            <p:nvPr/>
          </p:nvSpPr>
          <p:spPr bwMode="auto">
            <a:xfrm>
              <a:off x="3312" y="3264"/>
              <a:ext cx="432" cy="0"/>
            </a:xfrm>
            <a:prstGeom prst="line">
              <a:avLst/>
            </a:prstGeom>
            <a:noFill/>
            <a:ln w="3810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71704" name="Line 12"/>
            <p:cNvSpPr>
              <a:spLocks noChangeShapeType="1"/>
            </p:cNvSpPr>
            <p:nvPr/>
          </p:nvSpPr>
          <p:spPr bwMode="auto">
            <a:xfrm>
              <a:off x="4224" y="3264"/>
              <a:ext cx="432" cy="0"/>
            </a:xfrm>
            <a:prstGeom prst="line">
              <a:avLst/>
            </a:prstGeom>
            <a:noFill/>
            <a:ln w="3810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71705" name="Line 13"/>
            <p:cNvSpPr>
              <a:spLocks noChangeShapeType="1"/>
            </p:cNvSpPr>
            <p:nvPr/>
          </p:nvSpPr>
          <p:spPr bwMode="auto">
            <a:xfrm>
              <a:off x="5136" y="3264"/>
              <a:ext cx="336" cy="0"/>
            </a:xfrm>
            <a:prstGeom prst="line">
              <a:avLst/>
            </a:prstGeom>
            <a:noFill/>
            <a:ln w="38100">
              <a:solidFill>
                <a:srgbClr val="CC0000"/>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71706" name="Line 14"/>
            <p:cNvSpPr>
              <a:spLocks noChangeShapeType="1"/>
            </p:cNvSpPr>
            <p:nvPr/>
          </p:nvSpPr>
          <p:spPr bwMode="auto">
            <a:xfrm>
              <a:off x="5472" y="3264"/>
              <a:ext cx="0" cy="384"/>
            </a:xfrm>
            <a:prstGeom prst="line">
              <a:avLst/>
            </a:prstGeom>
            <a:noFill/>
            <a:ln w="38100">
              <a:solidFill>
                <a:srgbClr val="CC0000"/>
              </a:solidFill>
              <a:round/>
              <a:headEnd/>
              <a:tailEnd type="diamond" w="med" len="med"/>
            </a:ln>
            <a:extLst>
              <a:ext uri="{909E8E84-426E-40DD-AFC4-6F175D3DCCD1}">
                <a14:hiddenFill xmlns:a14="http://schemas.microsoft.com/office/drawing/2010/main">
                  <a:noFill/>
                </a14:hiddenFill>
              </a:ext>
            </a:extLst>
          </p:spPr>
          <p:txBody>
            <a:bodyPr/>
            <a:lstStyle/>
            <a:p>
              <a:endParaRPr lang="en-IN"/>
            </a:p>
          </p:txBody>
        </p:sp>
      </p:grpSp>
      <p:grpSp>
        <p:nvGrpSpPr>
          <p:cNvPr id="3" name="Group 19"/>
          <p:cNvGrpSpPr>
            <a:grpSpLocks/>
          </p:cNvGrpSpPr>
          <p:nvPr/>
        </p:nvGrpSpPr>
        <p:grpSpPr bwMode="auto">
          <a:xfrm>
            <a:off x="0" y="5334000"/>
            <a:ext cx="1447800" cy="914400"/>
            <a:chOff x="0" y="3360"/>
            <a:chExt cx="912" cy="576"/>
          </a:xfrm>
        </p:grpSpPr>
        <p:sp>
          <p:nvSpPr>
            <p:cNvPr id="71694" name="Text Box 15"/>
            <p:cNvSpPr txBox="1">
              <a:spLocks noChangeArrowheads="1"/>
            </p:cNvSpPr>
            <p:nvPr/>
          </p:nvSpPr>
          <p:spPr bwMode="auto">
            <a:xfrm>
              <a:off x="0" y="3648"/>
              <a:ext cx="72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2400">
                  <a:solidFill>
                    <a:srgbClr val="FF0000"/>
                  </a:solidFill>
                  <a:latin typeface="Arial" panose="020B0604020202020204" pitchFamily="34" charset="0"/>
                </a:rPr>
                <a:t>Front</a:t>
              </a:r>
            </a:p>
          </p:txBody>
        </p:sp>
        <p:sp>
          <p:nvSpPr>
            <p:cNvPr id="71695" name="Line 17"/>
            <p:cNvSpPr>
              <a:spLocks noChangeShapeType="1"/>
            </p:cNvSpPr>
            <p:nvPr/>
          </p:nvSpPr>
          <p:spPr bwMode="auto">
            <a:xfrm flipV="1">
              <a:off x="432" y="3360"/>
              <a:ext cx="480" cy="336"/>
            </a:xfrm>
            <a:prstGeom prst="line">
              <a:avLst/>
            </a:prstGeom>
            <a:noFill/>
            <a:ln w="63500">
              <a:solidFill>
                <a:srgbClr val="3366FF"/>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grpSp>
      <p:grpSp>
        <p:nvGrpSpPr>
          <p:cNvPr id="4" name="Group 20"/>
          <p:cNvGrpSpPr>
            <a:grpSpLocks/>
          </p:cNvGrpSpPr>
          <p:nvPr/>
        </p:nvGrpSpPr>
        <p:grpSpPr bwMode="auto">
          <a:xfrm>
            <a:off x="7848600" y="3886200"/>
            <a:ext cx="1295400" cy="838200"/>
            <a:chOff x="4944" y="2448"/>
            <a:chExt cx="816" cy="528"/>
          </a:xfrm>
        </p:grpSpPr>
        <p:sp>
          <p:nvSpPr>
            <p:cNvPr id="71692" name="Text Box 16"/>
            <p:cNvSpPr txBox="1">
              <a:spLocks noChangeArrowheads="1"/>
            </p:cNvSpPr>
            <p:nvPr/>
          </p:nvSpPr>
          <p:spPr bwMode="auto">
            <a:xfrm>
              <a:off x="5040" y="2448"/>
              <a:ext cx="72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2400">
                  <a:solidFill>
                    <a:srgbClr val="FF0000"/>
                  </a:solidFill>
                  <a:latin typeface="Arial" panose="020B0604020202020204" pitchFamily="34" charset="0"/>
                </a:rPr>
                <a:t>Rear</a:t>
              </a:r>
            </a:p>
          </p:txBody>
        </p:sp>
        <p:sp>
          <p:nvSpPr>
            <p:cNvPr id="71693" name="Line 18"/>
            <p:cNvSpPr>
              <a:spLocks noChangeShapeType="1"/>
            </p:cNvSpPr>
            <p:nvPr/>
          </p:nvSpPr>
          <p:spPr bwMode="auto">
            <a:xfrm flipH="1">
              <a:off x="4944" y="2688"/>
              <a:ext cx="384" cy="288"/>
            </a:xfrm>
            <a:prstGeom prst="line">
              <a:avLst/>
            </a:prstGeom>
            <a:noFill/>
            <a:ln w="63500">
              <a:solidFill>
                <a:srgbClr val="3366FF"/>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grpSp>
      <p:sp>
        <p:nvSpPr>
          <p:cNvPr id="67606" name="Text Box 22"/>
          <p:cNvSpPr txBox="1">
            <a:spLocks noChangeArrowheads="1"/>
          </p:cNvSpPr>
          <p:nvPr/>
        </p:nvSpPr>
        <p:spPr bwMode="auto">
          <a:xfrm>
            <a:off x="1431925" y="5832475"/>
            <a:ext cx="1793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a:solidFill>
                  <a:srgbClr val="FF0000"/>
                </a:solidFill>
                <a:latin typeface="Times New Roman" panose="02020603050405020304" pitchFamily="18" charset="0"/>
              </a:rPr>
              <a:t>DELETION</a:t>
            </a:r>
          </a:p>
        </p:txBody>
      </p:sp>
      <p:sp>
        <p:nvSpPr>
          <p:cNvPr id="67607" name="Text Box 23"/>
          <p:cNvSpPr txBox="1">
            <a:spLocks noChangeArrowheads="1"/>
          </p:cNvSpPr>
          <p:nvPr/>
        </p:nvSpPr>
        <p:spPr bwMode="auto">
          <a:xfrm>
            <a:off x="6477000" y="5867400"/>
            <a:ext cx="18970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a:solidFill>
                  <a:srgbClr val="FF0000"/>
                </a:solidFill>
                <a:latin typeface="Times New Roman" panose="02020603050405020304" pitchFamily="18" charset="0"/>
              </a:rPr>
              <a:t>INSERTION</a:t>
            </a:r>
          </a:p>
        </p:txBody>
      </p:sp>
      <p:sp>
        <p:nvSpPr>
          <p:cNvPr id="27" name="Title 1"/>
          <p:cNvSpPr txBox="1">
            <a:spLocks/>
          </p:cNvSpPr>
          <p:nvPr/>
        </p:nvSpPr>
        <p:spPr>
          <a:xfrm>
            <a:off x="179512" y="188640"/>
            <a:ext cx="8712968" cy="1143000"/>
          </a:xfrm>
          <a:prstGeom prst="rect">
            <a:avLst/>
          </a:prstGeom>
          <a:effectLst/>
        </p:spPr>
        <p:txBody>
          <a:bodyPr vert="horz" lIns="91440" tIns="45720" rIns="91440" bIns="45720" rtlCol="0" anchor="t" anchorCtr="0">
            <a:norm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l">
              <a:buFont typeface="Georgia" pitchFamily="18" charset="0"/>
              <a:buNone/>
            </a:pPr>
            <a:r>
              <a:rPr lang="en-US" sz="4000" dirty="0" smtClean="0">
                <a:solidFill>
                  <a:srgbClr val="7030A0"/>
                </a:solidFill>
                <a:latin typeface="Times New Roman" pitchFamily="18" charset="0"/>
                <a:cs typeface="Times New Roman" pitchFamily="18" charset="0"/>
              </a:rPr>
              <a:t>Basic Idea</a:t>
            </a:r>
            <a:endParaRPr lang="en-IN" sz="4000" dirty="0">
              <a:solidFill>
                <a:srgbClr val="7030A0"/>
              </a:solidFill>
              <a:latin typeface="Times New Roman" pitchFamily="18" charset="0"/>
              <a:cs typeface="Times New Roman" pitchFamily="18" charset="0"/>
            </a:endParaRPr>
          </a:p>
        </p:txBody>
      </p:sp>
      <p:sp>
        <p:nvSpPr>
          <p:cNvPr id="67587" name="Rectangle 3"/>
          <p:cNvSpPr>
            <a:spLocks noGrp="1" noChangeArrowheads="1"/>
          </p:cNvSpPr>
          <p:nvPr>
            <p:ph idx="4294967295"/>
          </p:nvPr>
        </p:nvSpPr>
        <p:spPr>
          <a:xfrm>
            <a:off x="457200" y="1143000"/>
            <a:ext cx="8229600" cy="4525963"/>
          </a:xfrm>
          <a:prstGeom prst="rect">
            <a:avLst/>
          </a:prstGeom>
        </p:spPr>
        <p:txBody>
          <a:bodyPr/>
          <a:lstStyle/>
          <a:p>
            <a:pPr eaLnBrk="1" hangingPunct="1">
              <a:buFont typeface="Arial" panose="020B0604020202020204" pitchFamily="34" charset="0"/>
              <a:buChar char="•"/>
            </a:pPr>
            <a:r>
              <a:rPr lang="en-US" altLang="en-US" dirty="0">
                <a:solidFill>
                  <a:srgbClr val="002060"/>
                </a:solidFill>
                <a:latin typeface="Times New Roman" pitchFamily="18" charset="0"/>
                <a:cs typeface="Times New Roman" pitchFamily="18" charset="0"/>
              </a:rPr>
              <a:t>Basic idea:</a:t>
            </a:r>
          </a:p>
          <a:p>
            <a:pPr lvl="1" eaLnBrk="1" hangingPunct="1">
              <a:buFont typeface="Arial" panose="020B0604020202020204" pitchFamily="34" charset="0"/>
              <a:buChar char="•"/>
            </a:pPr>
            <a:r>
              <a:rPr lang="en-US" altLang="en-US" sz="2200" dirty="0">
                <a:solidFill>
                  <a:srgbClr val="002060"/>
                </a:solidFill>
                <a:latin typeface="Times New Roman" pitchFamily="18" charset="0"/>
                <a:cs typeface="Times New Roman" pitchFamily="18" charset="0"/>
              </a:rPr>
              <a:t>Create a linked list to which items would be added to one end and deleted from the other end.</a:t>
            </a:r>
          </a:p>
          <a:p>
            <a:pPr lvl="1" eaLnBrk="1" hangingPunct="1">
              <a:buFont typeface="Arial" panose="020B0604020202020204" pitchFamily="34" charset="0"/>
              <a:buChar char="•"/>
            </a:pPr>
            <a:r>
              <a:rPr lang="en-US" altLang="en-US" sz="2200" dirty="0">
                <a:solidFill>
                  <a:srgbClr val="002060"/>
                </a:solidFill>
                <a:latin typeface="Times New Roman" pitchFamily="18" charset="0"/>
                <a:cs typeface="Times New Roman" pitchFamily="18" charset="0"/>
              </a:rPr>
              <a:t>Two pointers will be maintained:</a:t>
            </a:r>
          </a:p>
          <a:p>
            <a:pPr lvl="2" eaLnBrk="1" hangingPunct="1">
              <a:buFont typeface="Arial" panose="020B0604020202020204" pitchFamily="34" charset="0"/>
              <a:buChar char="•"/>
            </a:pPr>
            <a:r>
              <a:rPr lang="en-US" altLang="en-US" sz="2200" dirty="0">
                <a:solidFill>
                  <a:srgbClr val="002060"/>
                </a:solidFill>
                <a:latin typeface="Times New Roman" pitchFamily="18" charset="0"/>
                <a:cs typeface="Times New Roman" pitchFamily="18" charset="0"/>
              </a:rPr>
              <a:t>One pointing to the beginning of the list (point from where elements will be deleted).</a:t>
            </a:r>
          </a:p>
          <a:p>
            <a:pPr lvl="2" eaLnBrk="1" hangingPunct="1">
              <a:buFont typeface="Arial" panose="020B0604020202020204" pitchFamily="34" charset="0"/>
              <a:buChar char="•"/>
            </a:pPr>
            <a:r>
              <a:rPr lang="en-US" altLang="en-US" sz="2200" dirty="0">
                <a:solidFill>
                  <a:srgbClr val="002060"/>
                </a:solidFill>
                <a:latin typeface="Times New Roman" pitchFamily="18" charset="0"/>
                <a:cs typeface="Times New Roman" pitchFamily="18" charset="0"/>
              </a:rPr>
              <a:t>Another pointing to the end of the list (point where new elements will be inserted).</a:t>
            </a:r>
          </a:p>
        </p:txBody>
      </p:sp>
    </p:spTree>
    <p:extLst>
      <p:ext uri="{BB962C8B-B14F-4D97-AF65-F5344CB8AC3E}">
        <p14:creationId xmlns:p14="http://schemas.microsoft.com/office/powerpoint/2010/main" val="39007221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 presetClass="entr" presetSubtype="10" fill="hold" nodeType="clickEffect">
                                  <p:stCondLst>
                                    <p:cond delay="0"/>
                                  </p:stCondLst>
                                  <p:childTnLst>
                                    <p:set>
                                      <p:cBhvr>
                                        <p:cTn id="12" dur="1" fill="hold">
                                          <p:stCondLst>
                                            <p:cond delay="0"/>
                                          </p:stCondLst>
                                        </p:cTn>
                                        <p:tgtEl>
                                          <p:spTgt spid="67587">
                                            <p:txEl>
                                              <p:pRg st="3" end="3"/>
                                            </p:txEl>
                                          </p:spTgt>
                                        </p:tgtEl>
                                        <p:attrNameLst>
                                          <p:attrName>style.visibility</p:attrName>
                                        </p:attrNameLst>
                                      </p:cBhvr>
                                      <p:to>
                                        <p:strVal val="visible"/>
                                      </p:to>
                                    </p:set>
                                    <p:animEffect transition="in" filter="checkerboard(across)">
                                      <p:cBhvr>
                                        <p:cTn id="13" dur="500"/>
                                        <p:tgtEl>
                                          <p:spTgt spid="67587">
                                            <p:txEl>
                                              <p:pRg st="3" end="3"/>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67606"/>
                                        </p:tgtEl>
                                        <p:attrNameLst>
                                          <p:attrName>style.visibility</p:attrName>
                                        </p:attrNameLst>
                                      </p:cBhvr>
                                      <p:to>
                                        <p:strVal val="visible"/>
                                      </p:to>
                                    </p:set>
                                    <p:animEffect transition="in" filter="checkerboard(across)">
                                      <p:cBhvr>
                                        <p:cTn id="18" dur="500"/>
                                        <p:tgtEl>
                                          <p:spTgt spid="67606"/>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fill="hold"/>
                                        <p:tgtEl>
                                          <p:spTgt spid="4"/>
                                        </p:tgtEl>
                                        <p:attrNameLst>
                                          <p:attrName>ppt_x</p:attrName>
                                        </p:attrNameLst>
                                      </p:cBhvr>
                                      <p:tavLst>
                                        <p:tav tm="0">
                                          <p:val>
                                            <p:strVal val="#ppt_x"/>
                                          </p:val>
                                        </p:tav>
                                        <p:tav tm="100000">
                                          <p:val>
                                            <p:strVal val="#ppt_x"/>
                                          </p:val>
                                        </p:tav>
                                      </p:tavLst>
                                    </p:anim>
                                    <p:anim calcmode="lin" valueType="num">
                                      <p:cBhvr additive="base">
                                        <p:cTn id="2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5" presetClass="entr" presetSubtype="10" fill="hold" nodeType="clickEffect">
                                  <p:stCondLst>
                                    <p:cond delay="0"/>
                                  </p:stCondLst>
                                  <p:childTnLst>
                                    <p:set>
                                      <p:cBhvr>
                                        <p:cTn id="28" dur="1" fill="hold">
                                          <p:stCondLst>
                                            <p:cond delay="0"/>
                                          </p:stCondLst>
                                        </p:cTn>
                                        <p:tgtEl>
                                          <p:spTgt spid="67587">
                                            <p:txEl>
                                              <p:pRg st="4" end="4"/>
                                            </p:txEl>
                                          </p:spTgt>
                                        </p:tgtEl>
                                        <p:attrNameLst>
                                          <p:attrName>style.visibility</p:attrName>
                                        </p:attrNameLst>
                                      </p:cBhvr>
                                      <p:to>
                                        <p:strVal val="visible"/>
                                      </p:to>
                                    </p:set>
                                    <p:animEffect transition="in" filter="checkerboard(across)">
                                      <p:cBhvr>
                                        <p:cTn id="29" dur="500"/>
                                        <p:tgtEl>
                                          <p:spTgt spid="67587">
                                            <p:txEl>
                                              <p:pRg st="4" end="4"/>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 presetClass="entr" presetSubtype="10" fill="hold" grpId="0" nodeType="clickEffect">
                                  <p:stCondLst>
                                    <p:cond delay="0"/>
                                  </p:stCondLst>
                                  <p:childTnLst>
                                    <p:set>
                                      <p:cBhvr>
                                        <p:cTn id="33" dur="1" fill="hold">
                                          <p:stCondLst>
                                            <p:cond delay="0"/>
                                          </p:stCondLst>
                                        </p:cTn>
                                        <p:tgtEl>
                                          <p:spTgt spid="67607"/>
                                        </p:tgtEl>
                                        <p:attrNameLst>
                                          <p:attrName>style.visibility</p:attrName>
                                        </p:attrNameLst>
                                      </p:cBhvr>
                                      <p:to>
                                        <p:strVal val="visible"/>
                                      </p:to>
                                    </p:set>
                                    <p:animEffect transition="in" filter="checkerboard(across)">
                                      <p:cBhvr>
                                        <p:cTn id="34" dur="500"/>
                                        <p:tgtEl>
                                          <p:spTgt spid="676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606" grpId="0"/>
      <p:bldP spid="67607"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IN" altLang="en-US" sz="1200" smtClean="0">
                <a:solidFill>
                  <a:srgbClr val="898989"/>
                </a:solidFill>
                <a:latin typeface="Times New Roman" panose="02020603050405020304" pitchFamily="18" charset="0"/>
              </a:rPr>
              <a:t>Autumn 2016</a:t>
            </a:r>
            <a:endParaRPr lang="en-US" altLang="en-US" sz="1200" smtClean="0">
              <a:solidFill>
                <a:srgbClr val="898989"/>
              </a:solidFill>
              <a:latin typeface="Times New Roman" panose="02020603050405020304" pitchFamily="18" charset="0"/>
            </a:endParaRPr>
          </a:p>
        </p:txBody>
      </p:sp>
      <p:sp>
        <p:nvSpPr>
          <p:cNvPr id="27" name="Footer Placeholder 4"/>
          <p:cNvSpPr>
            <a:spLocks noGrp="1"/>
          </p:cNvSpPr>
          <p:nvPr>
            <p:ph type="ftr" sz="quarter" idx="11"/>
          </p:nvPr>
        </p:nvSpPr>
        <p:spPr/>
        <p:txBody>
          <a:bodyPr/>
          <a:lstStyle/>
          <a:p>
            <a:pPr>
              <a:defRPr/>
            </a:pPr>
            <a:r>
              <a:rPr lang="en-US"/>
              <a:t>Autumn 2016</a:t>
            </a:r>
          </a:p>
        </p:txBody>
      </p:sp>
      <p:sp>
        <p:nvSpPr>
          <p:cNvPr id="7270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0160F95-BFAF-4D28-A6CD-94620953BBAC}" type="slidenum">
              <a:rPr lang="en-US" altLang="en-US" sz="1200">
                <a:solidFill>
                  <a:srgbClr val="898989"/>
                </a:solidFill>
                <a:latin typeface="Times New Roman" panose="02020603050405020304" pitchFamily="18" charset="0"/>
              </a:rPr>
              <a:pPr>
                <a:spcBef>
                  <a:spcPct val="0"/>
                </a:spcBef>
                <a:buFontTx/>
                <a:buNone/>
              </a:pPr>
              <a:t>38</a:t>
            </a:fld>
            <a:endParaRPr lang="en-US" altLang="en-US" sz="1200">
              <a:solidFill>
                <a:srgbClr val="898989"/>
              </a:solidFill>
              <a:latin typeface="Times New Roman" panose="02020603050405020304" pitchFamily="18" charset="0"/>
            </a:endParaRPr>
          </a:p>
        </p:txBody>
      </p:sp>
      <p:sp>
        <p:nvSpPr>
          <p:cNvPr id="72710" name="Rectangle 5"/>
          <p:cNvSpPr>
            <a:spLocks noChangeArrowheads="1"/>
          </p:cNvSpPr>
          <p:nvPr/>
        </p:nvSpPr>
        <p:spPr bwMode="auto">
          <a:xfrm>
            <a:off x="685800" y="4953000"/>
            <a:ext cx="914400" cy="609600"/>
          </a:xfrm>
          <a:prstGeom prst="rect">
            <a:avLst/>
          </a:prstGeom>
          <a:solidFill>
            <a:srgbClr val="CCFFFF"/>
          </a:solidFill>
          <a:ln w="38100">
            <a:solidFill>
              <a:srgbClr val="CC0000"/>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2400">
              <a:solidFill>
                <a:srgbClr val="FF0000"/>
              </a:solidFill>
              <a:latin typeface="Times New Roman" panose="02020603050405020304" pitchFamily="18" charset="0"/>
            </a:endParaRPr>
          </a:p>
        </p:txBody>
      </p:sp>
      <p:sp>
        <p:nvSpPr>
          <p:cNvPr id="72711" name="Rectangle 6"/>
          <p:cNvSpPr>
            <a:spLocks noChangeArrowheads="1"/>
          </p:cNvSpPr>
          <p:nvPr/>
        </p:nvSpPr>
        <p:spPr bwMode="auto">
          <a:xfrm>
            <a:off x="2133600" y="4953000"/>
            <a:ext cx="914400" cy="609600"/>
          </a:xfrm>
          <a:prstGeom prst="rect">
            <a:avLst/>
          </a:prstGeom>
          <a:solidFill>
            <a:srgbClr val="CCFFFF"/>
          </a:solidFill>
          <a:ln w="38100">
            <a:solidFill>
              <a:srgbClr val="CC0000"/>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2400">
              <a:solidFill>
                <a:srgbClr val="FF0000"/>
              </a:solidFill>
              <a:latin typeface="Times New Roman" panose="02020603050405020304" pitchFamily="18" charset="0"/>
            </a:endParaRPr>
          </a:p>
        </p:txBody>
      </p:sp>
      <p:sp>
        <p:nvSpPr>
          <p:cNvPr id="72712" name="Rectangle 7"/>
          <p:cNvSpPr>
            <a:spLocks noChangeArrowheads="1"/>
          </p:cNvSpPr>
          <p:nvPr/>
        </p:nvSpPr>
        <p:spPr bwMode="auto">
          <a:xfrm>
            <a:off x="3581400" y="4953000"/>
            <a:ext cx="914400" cy="609600"/>
          </a:xfrm>
          <a:prstGeom prst="rect">
            <a:avLst/>
          </a:prstGeom>
          <a:solidFill>
            <a:srgbClr val="CCFFFF"/>
          </a:solidFill>
          <a:ln w="38100">
            <a:solidFill>
              <a:srgbClr val="CC0000"/>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2400">
              <a:solidFill>
                <a:srgbClr val="FF0000"/>
              </a:solidFill>
              <a:latin typeface="Times New Roman" panose="02020603050405020304" pitchFamily="18" charset="0"/>
            </a:endParaRPr>
          </a:p>
        </p:txBody>
      </p:sp>
      <p:sp>
        <p:nvSpPr>
          <p:cNvPr id="72713" name="Rectangle 9"/>
          <p:cNvSpPr>
            <a:spLocks noChangeArrowheads="1"/>
          </p:cNvSpPr>
          <p:nvPr/>
        </p:nvSpPr>
        <p:spPr bwMode="auto">
          <a:xfrm>
            <a:off x="5029200" y="4953000"/>
            <a:ext cx="914400" cy="609600"/>
          </a:xfrm>
          <a:prstGeom prst="rect">
            <a:avLst/>
          </a:prstGeom>
          <a:solidFill>
            <a:srgbClr val="CCFFFF"/>
          </a:solidFill>
          <a:ln w="38100">
            <a:solidFill>
              <a:srgbClr val="CC0000"/>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2400">
              <a:solidFill>
                <a:srgbClr val="FF0000"/>
              </a:solidFill>
              <a:latin typeface="Times New Roman" panose="02020603050405020304" pitchFamily="18" charset="0"/>
            </a:endParaRPr>
          </a:p>
        </p:txBody>
      </p:sp>
      <p:sp>
        <p:nvSpPr>
          <p:cNvPr id="72714" name="Line 10"/>
          <p:cNvSpPr>
            <a:spLocks noChangeShapeType="1"/>
          </p:cNvSpPr>
          <p:nvPr/>
        </p:nvSpPr>
        <p:spPr bwMode="auto">
          <a:xfrm>
            <a:off x="1447800" y="5257800"/>
            <a:ext cx="685800" cy="0"/>
          </a:xfrm>
          <a:prstGeom prst="line">
            <a:avLst/>
          </a:prstGeom>
          <a:noFill/>
          <a:ln w="3810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72715" name="Line 11"/>
          <p:cNvSpPr>
            <a:spLocks noChangeShapeType="1"/>
          </p:cNvSpPr>
          <p:nvPr/>
        </p:nvSpPr>
        <p:spPr bwMode="auto">
          <a:xfrm>
            <a:off x="2895600" y="5257800"/>
            <a:ext cx="685800" cy="0"/>
          </a:xfrm>
          <a:prstGeom prst="line">
            <a:avLst/>
          </a:prstGeom>
          <a:noFill/>
          <a:ln w="3810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72716" name="Line 12"/>
          <p:cNvSpPr>
            <a:spLocks noChangeShapeType="1"/>
          </p:cNvSpPr>
          <p:nvPr/>
        </p:nvSpPr>
        <p:spPr bwMode="auto">
          <a:xfrm>
            <a:off x="4343400" y="5257800"/>
            <a:ext cx="685800" cy="0"/>
          </a:xfrm>
          <a:prstGeom prst="line">
            <a:avLst/>
          </a:prstGeom>
          <a:noFill/>
          <a:ln w="3810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72717" name="Line 13"/>
          <p:cNvSpPr>
            <a:spLocks noChangeShapeType="1"/>
          </p:cNvSpPr>
          <p:nvPr/>
        </p:nvSpPr>
        <p:spPr bwMode="auto">
          <a:xfrm>
            <a:off x="5791200" y="5257800"/>
            <a:ext cx="685800" cy="0"/>
          </a:xfrm>
          <a:prstGeom prst="line">
            <a:avLst/>
          </a:prstGeom>
          <a:noFill/>
          <a:ln w="3810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72718" name="Rectangle 8"/>
          <p:cNvSpPr>
            <a:spLocks noChangeArrowheads="1"/>
          </p:cNvSpPr>
          <p:nvPr/>
        </p:nvSpPr>
        <p:spPr bwMode="auto">
          <a:xfrm>
            <a:off x="6477000" y="4953000"/>
            <a:ext cx="914400" cy="609600"/>
          </a:xfrm>
          <a:prstGeom prst="rect">
            <a:avLst/>
          </a:prstGeom>
          <a:solidFill>
            <a:srgbClr val="CCFFFF"/>
          </a:solidFill>
          <a:ln w="38100">
            <a:solidFill>
              <a:srgbClr val="CC0000"/>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2400">
              <a:solidFill>
                <a:srgbClr val="FF0000"/>
              </a:solidFill>
              <a:latin typeface="Times New Roman" panose="02020603050405020304" pitchFamily="18" charset="0"/>
            </a:endParaRPr>
          </a:p>
        </p:txBody>
      </p:sp>
      <p:grpSp>
        <p:nvGrpSpPr>
          <p:cNvPr id="2" name="Group 26"/>
          <p:cNvGrpSpPr>
            <a:grpSpLocks/>
          </p:cNvGrpSpPr>
          <p:nvPr/>
        </p:nvGrpSpPr>
        <p:grpSpPr bwMode="auto">
          <a:xfrm>
            <a:off x="7239000" y="5257800"/>
            <a:ext cx="533400" cy="609600"/>
            <a:chOff x="4560" y="3312"/>
            <a:chExt cx="336" cy="384"/>
          </a:xfrm>
        </p:grpSpPr>
        <p:sp>
          <p:nvSpPr>
            <p:cNvPr id="72731" name="Line 14"/>
            <p:cNvSpPr>
              <a:spLocks noChangeShapeType="1"/>
            </p:cNvSpPr>
            <p:nvPr/>
          </p:nvSpPr>
          <p:spPr bwMode="auto">
            <a:xfrm>
              <a:off x="4560" y="3312"/>
              <a:ext cx="336" cy="0"/>
            </a:xfrm>
            <a:prstGeom prst="line">
              <a:avLst/>
            </a:prstGeom>
            <a:noFill/>
            <a:ln w="38100">
              <a:solidFill>
                <a:srgbClr val="CC0000"/>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72732" name="Line 15"/>
            <p:cNvSpPr>
              <a:spLocks noChangeShapeType="1"/>
            </p:cNvSpPr>
            <p:nvPr/>
          </p:nvSpPr>
          <p:spPr bwMode="auto">
            <a:xfrm>
              <a:off x="4896" y="3312"/>
              <a:ext cx="0" cy="384"/>
            </a:xfrm>
            <a:prstGeom prst="line">
              <a:avLst/>
            </a:prstGeom>
            <a:noFill/>
            <a:ln w="38100">
              <a:solidFill>
                <a:srgbClr val="CC0000"/>
              </a:solidFill>
              <a:round/>
              <a:headEnd/>
              <a:tailEnd type="diamond" w="med" len="med"/>
            </a:ln>
            <a:extLst>
              <a:ext uri="{909E8E84-426E-40DD-AFC4-6F175D3DCCD1}">
                <a14:hiddenFill xmlns:a14="http://schemas.microsoft.com/office/drawing/2010/main">
                  <a:noFill/>
                </a14:hiddenFill>
              </a:ext>
            </a:extLst>
          </p:spPr>
          <p:txBody>
            <a:bodyPr/>
            <a:lstStyle/>
            <a:p>
              <a:endParaRPr lang="en-IN"/>
            </a:p>
          </p:txBody>
        </p:sp>
      </p:grpSp>
      <p:sp>
        <p:nvSpPr>
          <p:cNvPr id="72720" name="Text Box 17"/>
          <p:cNvSpPr txBox="1">
            <a:spLocks noChangeArrowheads="1"/>
          </p:cNvSpPr>
          <p:nvPr/>
        </p:nvSpPr>
        <p:spPr bwMode="auto">
          <a:xfrm>
            <a:off x="685800" y="4038600"/>
            <a:ext cx="876300" cy="488950"/>
          </a:xfrm>
          <a:prstGeom prst="rect">
            <a:avLst/>
          </a:prstGeom>
          <a:noFill/>
          <a:ln w="31750">
            <a:solidFill>
              <a:srgbClr val="CC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a:solidFill>
                  <a:srgbClr val="FF0000"/>
                </a:solidFill>
                <a:latin typeface="Times New Roman" panose="02020603050405020304" pitchFamily="18" charset="0"/>
              </a:rPr>
              <a:t>front</a:t>
            </a:r>
          </a:p>
        </p:txBody>
      </p:sp>
      <p:sp>
        <p:nvSpPr>
          <p:cNvPr id="72721" name="Text Box 18"/>
          <p:cNvSpPr txBox="1">
            <a:spLocks noChangeArrowheads="1"/>
          </p:cNvSpPr>
          <p:nvPr/>
        </p:nvSpPr>
        <p:spPr bwMode="auto">
          <a:xfrm>
            <a:off x="6400800" y="4114800"/>
            <a:ext cx="773113" cy="488950"/>
          </a:xfrm>
          <a:prstGeom prst="rect">
            <a:avLst/>
          </a:prstGeom>
          <a:noFill/>
          <a:ln w="31750">
            <a:solidFill>
              <a:srgbClr val="CC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a:solidFill>
                  <a:srgbClr val="FF0000"/>
                </a:solidFill>
                <a:latin typeface="Times New Roman" panose="02020603050405020304" pitchFamily="18" charset="0"/>
              </a:rPr>
              <a:t>rear</a:t>
            </a:r>
          </a:p>
        </p:txBody>
      </p:sp>
      <p:sp>
        <p:nvSpPr>
          <p:cNvPr id="72722" name="Line 19"/>
          <p:cNvSpPr>
            <a:spLocks noChangeShapeType="1"/>
          </p:cNvSpPr>
          <p:nvPr/>
        </p:nvSpPr>
        <p:spPr bwMode="auto">
          <a:xfrm>
            <a:off x="1066800" y="4572000"/>
            <a:ext cx="0" cy="533400"/>
          </a:xfrm>
          <a:prstGeom prst="line">
            <a:avLst/>
          </a:prstGeom>
          <a:noFill/>
          <a:ln w="31750">
            <a:solidFill>
              <a:srgbClr val="800000"/>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108564" name="Line 20"/>
          <p:cNvSpPr>
            <a:spLocks noChangeShapeType="1"/>
          </p:cNvSpPr>
          <p:nvPr/>
        </p:nvSpPr>
        <p:spPr bwMode="auto">
          <a:xfrm>
            <a:off x="6934200" y="4572000"/>
            <a:ext cx="0" cy="457200"/>
          </a:xfrm>
          <a:prstGeom prst="line">
            <a:avLst/>
          </a:prstGeom>
          <a:noFill/>
          <a:ln w="31750">
            <a:solidFill>
              <a:srgbClr val="800000"/>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grpSp>
        <p:nvGrpSpPr>
          <p:cNvPr id="3" name="Group 22"/>
          <p:cNvGrpSpPr>
            <a:grpSpLocks/>
          </p:cNvGrpSpPr>
          <p:nvPr/>
        </p:nvGrpSpPr>
        <p:grpSpPr bwMode="auto">
          <a:xfrm>
            <a:off x="7543800" y="4114800"/>
            <a:ext cx="1295400" cy="914400"/>
            <a:chOff x="4080" y="3120"/>
            <a:chExt cx="816" cy="576"/>
          </a:xfrm>
        </p:grpSpPr>
        <p:sp>
          <p:nvSpPr>
            <p:cNvPr id="72728" name="Rectangle 23"/>
            <p:cNvSpPr>
              <a:spLocks noChangeArrowheads="1"/>
            </p:cNvSpPr>
            <p:nvPr/>
          </p:nvSpPr>
          <p:spPr bwMode="auto">
            <a:xfrm>
              <a:off x="4080" y="3120"/>
              <a:ext cx="576" cy="384"/>
            </a:xfrm>
            <a:prstGeom prst="rect">
              <a:avLst/>
            </a:prstGeom>
            <a:solidFill>
              <a:srgbClr val="CCFFFF"/>
            </a:solidFill>
            <a:ln w="38100">
              <a:solidFill>
                <a:srgbClr val="CC0000"/>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2400">
                <a:solidFill>
                  <a:srgbClr val="FF0000"/>
                </a:solidFill>
                <a:latin typeface="Times New Roman" panose="02020603050405020304" pitchFamily="18" charset="0"/>
              </a:endParaRPr>
            </a:p>
          </p:txBody>
        </p:sp>
        <p:sp>
          <p:nvSpPr>
            <p:cNvPr id="72729" name="Line 24"/>
            <p:cNvSpPr>
              <a:spLocks noChangeShapeType="1"/>
            </p:cNvSpPr>
            <p:nvPr/>
          </p:nvSpPr>
          <p:spPr bwMode="auto">
            <a:xfrm>
              <a:off x="4560" y="3312"/>
              <a:ext cx="336" cy="0"/>
            </a:xfrm>
            <a:prstGeom prst="line">
              <a:avLst/>
            </a:prstGeom>
            <a:noFill/>
            <a:ln w="38100">
              <a:solidFill>
                <a:srgbClr val="CC0000"/>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72730" name="Line 25"/>
            <p:cNvSpPr>
              <a:spLocks noChangeShapeType="1"/>
            </p:cNvSpPr>
            <p:nvPr/>
          </p:nvSpPr>
          <p:spPr bwMode="auto">
            <a:xfrm>
              <a:off x="4896" y="3312"/>
              <a:ext cx="0" cy="384"/>
            </a:xfrm>
            <a:prstGeom prst="line">
              <a:avLst/>
            </a:prstGeom>
            <a:noFill/>
            <a:ln w="38100">
              <a:solidFill>
                <a:srgbClr val="CC0000"/>
              </a:solidFill>
              <a:round/>
              <a:headEnd/>
              <a:tailEnd type="diamond" w="med" len="med"/>
            </a:ln>
            <a:extLst>
              <a:ext uri="{909E8E84-426E-40DD-AFC4-6F175D3DCCD1}">
                <a14:hiddenFill xmlns:a14="http://schemas.microsoft.com/office/drawing/2010/main">
                  <a:noFill/>
                </a14:hiddenFill>
              </a:ext>
            </a:extLst>
          </p:spPr>
          <p:txBody>
            <a:bodyPr/>
            <a:lstStyle/>
            <a:p>
              <a:endParaRPr lang="en-IN"/>
            </a:p>
          </p:txBody>
        </p:sp>
      </p:grpSp>
      <p:sp>
        <p:nvSpPr>
          <p:cNvPr id="108574" name="Line 30"/>
          <p:cNvSpPr>
            <a:spLocks noChangeShapeType="1"/>
          </p:cNvSpPr>
          <p:nvPr/>
        </p:nvSpPr>
        <p:spPr bwMode="auto">
          <a:xfrm flipV="1">
            <a:off x="7391400" y="4724400"/>
            <a:ext cx="533400" cy="381000"/>
          </a:xfrm>
          <a:prstGeom prst="line">
            <a:avLst/>
          </a:prstGeom>
          <a:noFill/>
          <a:ln w="3175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108576" name="Line 32"/>
          <p:cNvSpPr>
            <a:spLocks noChangeShapeType="1"/>
          </p:cNvSpPr>
          <p:nvPr/>
        </p:nvSpPr>
        <p:spPr bwMode="auto">
          <a:xfrm>
            <a:off x="7239000" y="4419600"/>
            <a:ext cx="304800" cy="0"/>
          </a:xfrm>
          <a:prstGeom prst="line">
            <a:avLst/>
          </a:prstGeom>
          <a:noFill/>
          <a:ln w="31750">
            <a:solidFill>
              <a:srgbClr val="800000"/>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108577" name="Text Box 33"/>
          <p:cNvSpPr txBox="1">
            <a:spLocks noChangeArrowheads="1"/>
          </p:cNvSpPr>
          <p:nvPr/>
        </p:nvSpPr>
        <p:spPr bwMode="auto">
          <a:xfrm>
            <a:off x="2727325" y="1946275"/>
            <a:ext cx="1692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a:solidFill>
                  <a:srgbClr val="FF0000"/>
                </a:solidFill>
                <a:latin typeface="Times New Roman" panose="02020603050405020304" pitchFamily="18" charset="0"/>
              </a:rPr>
              <a:t>ENQUEUE</a:t>
            </a:r>
          </a:p>
        </p:txBody>
      </p:sp>
      <p:sp>
        <p:nvSpPr>
          <p:cNvPr id="30" name="Title 1"/>
          <p:cNvSpPr>
            <a:spLocks noGrp="1"/>
          </p:cNvSpPr>
          <p:nvPr>
            <p:ph type="title"/>
          </p:nvPr>
        </p:nvSpPr>
        <p:spPr>
          <a:xfrm>
            <a:off x="179512" y="188640"/>
            <a:ext cx="8712968" cy="1143000"/>
          </a:xfrm>
        </p:spPr>
        <p:txBody>
          <a:bodyPr>
            <a:normAutofit/>
          </a:bodyPr>
          <a:lstStyle/>
          <a:p>
            <a:pPr marL="0" indent="0" algn="l">
              <a:buNone/>
            </a:pPr>
            <a:r>
              <a:rPr lang="en-IN" sz="4000" dirty="0">
                <a:solidFill>
                  <a:srgbClr val="7030A0"/>
                </a:solidFill>
                <a:latin typeface="Times New Roman" pitchFamily="18" charset="0"/>
                <a:cs typeface="Times New Roman" pitchFamily="18" charset="0"/>
              </a:rPr>
              <a:t>Queue: Linked List Structure</a:t>
            </a:r>
            <a:endParaRPr lang="en-IN" sz="4000" dirty="0">
              <a:solidFill>
                <a:srgbClr val="7030A0"/>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1819398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8577"/>
                                        </p:tgtEl>
                                        <p:attrNameLst>
                                          <p:attrName>style.visibility</p:attrName>
                                        </p:attrNameLst>
                                      </p:cBhvr>
                                      <p:to>
                                        <p:strVal val="visible"/>
                                      </p:to>
                                    </p:set>
                                    <p:animEffect transition="in" filter="checkerboard(across)">
                                      <p:cBhvr>
                                        <p:cTn id="7" dur="500"/>
                                        <p:tgtEl>
                                          <p:spTgt spid="10857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 presetClass="exit" presetSubtype="10" fill="hold" nodeType="clickEffect">
                                  <p:stCondLst>
                                    <p:cond delay="0"/>
                                  </p:stCondLst>
                                  <p:childTnLst>
                                    <p:animEffect transition="out" filter="checkerboard(across)">
                                      <p:cBhvr>
                                        <p:cTn id="17" dur="500"/>
                                        <p:tgtEl>
                                          <p:spTgt spid="2"/>
                                        </p:tgtEl>
                                      </p:cBhvr>
                                    </p:animEffect>
                                    <p:set>
                                      <p:cBhvr>
                                        <p:cTn id="18" dur="1" fill="hold">
                                          <p:stCondLst>
                                            <p:cond delay="499"/>
                                          </p:stCondLst>
                                        </p:cTn>
                                        <p:tgtEl>
                                          <p:spTgt spid="2"/>
                                        </p:tgtEl>
                                        <p:attrNameLst>
                                          <p:attrName>style.visibility</p:attrName>
                                        </p:attrNameLst>
                                      </p:cBhvr>
                                      <p:to>
                                        <p:strVal val="hidden"/>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108574"/>
                                        </p:tgtEl>
                                        <p:attrNameLst>
                                          <p:attrName>style.visibility</p:attrName>
                                        </p:attrNameLst>
                                      </p:cBhvr>
                                      <p:to>
                                        <p:strVal val="visible"/>
                                      </p:to>
                                    </p:set>
                                    <p:animEffect transition="in" filter="checkerboard(across)">
                                      <p:cBhvr>
                                        <p:cTn id="23" dur="500"/>
                                        <p:tgtEl>
                                          <p:spTgt spid="108574"/>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 presetClass="exit" presetSubtype="10" fill="hold" grpId="0" nodeType="clickEffect">
                                  <p:stCondLst>
                                    <p:cond delay="0"/>
                                  </p:stCondLst>
                                  <p:childTnLst>
                                    <p:animEffect transition="out" filter="checkerboard(across)">
                                      <p:cBhvr>
                                        <p:cTn id="27" dur="500"/>
                                        <p:tgtEl>
                                          <p:spTgt spid="108564"/>
                                        </p:tgtEl>
                                      </p:cBhvr>
                                    </p:animEffect>
                                    <p:set>
                                      <p:cBhvr>
                                        <p:cTn id="28" dur="1" fill="hold">
                                          <p:stCondLst>
                                            <p:cond delay="499"/>
                                          </p:stCondLst>
                                        </p:cTn>
                                        <p:tgtEl>
                                          <p:spTgt spid="108564"/>
                                        </p:tgtEl>
                                        <p:attrNameLst>
                                          <p:attrName>style.visibility</p:attrName>
                                        </p:attrNameLst>
                                      </p:cBhvr>
                                      <p:to>
                                        <p:strVal val="hidden"/>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108576"/>
                                        </p:tgtEl>
                                        <p:attrNameLst>
                                          <p:attrName>style.visibility</p:attrName>
                                        </p:attrNameLst>
                                      </p:cBhvr>
                                      <p:to>
                                        <p:strVal val="visible"/>
                                      </p:to>
                                    </p:set>
                                    <p:animEffect transition="in" filter="checkerboard(across)">
                                      <p:cBhvr>
                                        <p:cTn id="33" dur="500"/>
                                        <p:tgtEl>
                                          <p:spTgt spid="1085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64" grpId="0" animBg="1"/>
      <p:bldP spid="108574" grpId="0" animBg="1"/>
      <p:bldP spid="108576" grpId="0" animBg="1"/>
      <p:bldP spid="108577"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IN" altLang="en-US" sz="1200" smtClean="0">
                <a:solidFill>
                  <a:srgbClr val="898989"/>
                </a:solidFill>
                <a:latin typeface="Times New Roman" panose="02020603050405020304" pitchFamily="18" charset="0"/>
              </a:rPr>
              <a:t>Autumn 2016</a:t>
            </a:r>
            <a:endParaRPr lang="en-US" altLang="en-US" sz="1200" smtClean="0">
              <a:solidFill>
                <a:srgbClr val="898989"/>
              </a:solidFill>
              <a:latin typeface="Times New Roman" panose="02020603050405020304" pitchFamily="18" charset="0"/>
            </a:endParaRPr>
          </a:p>
        </p:txBody>
      </p:sp>
      <p:sp>
        <p:nvSpPr>
          <p:cNvPr id="23" name="Footer Placeholder 4"/>
          <p:cNvSpPr>
            <a:spLocks noGrp="1"/>
          </p:cNvSpPr>
          <p:nvPr>
            <p:ph type="ftr" sz="quarter" idx="11"/>
          </p:nvPr>
        </p:nvSpPr>
        <p:spPr/>
        <p:txBody>
          <a:bodyPr/>
          <a:lstStyle/>
          <a:p>
            <a:pPr>
              <a:defRPr/>
            </a:pPr>
            <a:r>
              <a:rPr lang="en-US"/>
              <a:t>Autumn 2016</a:t>
            </a:r>
          </a:p>
        </p:txBody>
      </p:sp>
      <p:sp>
        <p:nvSpPr>
          <p:cNvPr id="73733"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25B2E62-4190-49F7-958B-D9C117580B0C}" type="slidenum">
              <a:rPr lang="en-US" altLang="en-US" sz="1200">
                <a:solidFill>
                  <a:srgbClr val="898989"/>
                </a:solidFill>
                <a:latin typeface="Times New Roman" panose="02020603050405020304" pitchFamily="18" charset="0"/>
              </a:rPr>
              <a:pPr>
                <a:spcBef>
                  <a:spcPct val="0"/>
                </a:spcBef>
                <a:buFontTx/>
                <a:buNone/>
              </a:pPr>
              <a:t>39</a:t>
            </a:fld>
            <a:endParaRPr lang="en-US" altLang="en-US" sz="1200">
              <a:solidFill>
                <a:srgbClr val="898989"/>
              </a:solidFill>
              <a:latin typeface="Times New Roman" panose="02020603050405020304" pitchFamily="18" charset="0"/>
            </a:endParaRPr>
          </a:p>
        </p:txBody>
      </p:sp>
      <p:sp>
        <p:nvSpPr>
          <p:cNvPr id="73734" name="Rectangle 4"/>
          <p:cNvSpPr>
            <a:spLocks noChangeArrowheads="1"/>
          </p:cNvSpPr>
          <p:nvPr/>
        </p:nvSpPr>
        <p:spPr bwMode="auto">
          <a:xfrm>
            <a:off x="2133600" y="4953000"/>
            <a:ext cx="914400" cy="609600"/>
          </a:xfrm>
          <a:prstGeom prst="rect">
            <a:avLst/>
          </a:prstGeom>
          <a:solidFill>
            <a:srgbClr val="CCFFFF"/>
          </a:solidFill>
          <a:ln w="38100">
            <a:solidFill>
              <a:srgbClr val="CC0000"/>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2400">
              <a:solidFill>
                <a:srgbClr val="FF0000"/>
              </a:solidFill>
              <a:latin typeface="Times New Roman" panose="02020603050405020304" pitchFamily="18" charset="0"/>
            </a:endParaRPr>
          </a:p>
        </p:txBody>
      </p:sp>
      <p:sp>
        <p:nvSpPr>
          <p:cNvPr id="73735" name="Rectangle 5"/>
          <p:cNvSpPr>
            <a:spLocks noChangeArrowheads="1"/>
          </p:cNvSpPr>
          <p:nvPr/>
        </p:nvSpPr>
        <p:spPr bwMode="auto">
          <a:xfrm>
            <a:off x="3581400" y="4953000"/>
            <a:ext cx="914400" cy="609600"/>
          </a:xfrm>
          <a:prstGeom prst="rect">
            <a:avLst/>
          </a:prstGeom>
          <a:solidFill>
            <a:srgbClr val="CCFFFF"/>
          </a:solidFill>
          <a:ln w="38100">
            <a:solidFill>
              <a:srgbClr val="CC0000"/>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2400">
              <a:solidFill>
                <a:srgbClr val="FF0000"/>
              </a:solidFill>
              <a:latin typeface="Times New Roman" panose="02020603050405020304" pitchFamily="18" charset="0"/>
            </a:endParaRPr>
          </a:p>
        </p:txBody>
      </p:sp>
      <p:sp>
        <p:nvSpPr>
          <p:cNvPr id="73736" name="Rectangle 6"/>
          <p:cNvSpPr>
            <a:spLocks noChangeArrowheads="1"/>
          </p:cNvSpPr>
          <p:nvPr/>
        </p:nvSpPr>
        <p:spPr bwMode="auto">
          <a:xfrm>
            <a:off x="5029200" y="4953000"/>
            <a:ext cx="914400" cy="609600"/>
          </a:xfrm>
          <a:prstGeom prst="rect">
            <a:avLst/>
          </a:prstGeom>
          <a:solidFill>
            <a:srgbClr val="CCFFFF"/>
          </a:solidFill>
          <a:ln w="38100">
            <a:solidFill>
              <a:srgbClr val="CC0000"/>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2400">
              <a:solidFill>
                <a:srgbClr val="FF0000"/>
              </a:solidFill>
              <a:latin typeface="Times New Roman" panose="02020603050405020304" pitchFamily="18" charset="0"/>
            </a:endParaRPr>
          </a:p>
        </p:txBody>
      </p:sp>
      <p:grpSp>
        <p:nvGrpSpPr>
          <p:cNvPr id="2" name="Group 26"/>
          <p:cNvGrpSpPr>
            <a:grpSpLocks/>
          </p:cNvGrpSpPr>
          <p:nvPr/>
        </p:nvGrpSpPr>
        <p:grpSpPr bwMode="auto">
          <a:xfrm>
            <a:off x="685800" y="4953000"/>
            <a:ext cx="1447800" cy="609600"/>
            <a:chOff x="432" y="3120"/>
            <a:chExt cx="912" cy="384"/>
          </a:xfrm>
        </p:grpSpPr>
        <p:sp>
          <p:nvSpPr>
            <p:cNvPr id="73751" name="Rectangle 3"/>
            <p:cNvSpPr>
              <a:spLocks noChangeArrowheads="1"/>
            </p:cNvSpPr>
            <p:nvPr/>
          </p:nvSpPr>
          <p:spPr bwMode="auto">
            <a:xfrm>
              <a:off x="432" y="3120"/>
              <a:ext cx="576" cy="384"/>
            </a:xfrm>
            <a:prstGeom prst="rect">
              <a:avLst/>
            </a:prstGeom>
            <a:solidFill>
              <a:srgbClr val="CCFFFF"/>
            </a:solidFill>
            <a:ln w="38100">
              <a:solidFill>
                <a:srgbClr val="CC0000"/>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2400">
                <a:solidFill>
                  <a:srgbClr val="FF0000"/>
                </a:solidFill>
                <a:latin typeface="Times New Roman" panose="02020603050405020304" pitchFamily="18" charset="0"/>
              </a:endParaRPr>
            </a:p>
          </p:txBody>
        </p:sp>
        <p:sp>
          <p:nvSpPr>
            <p:cNvPr id="73752" name="Line 7"/>
            <p:cNvSpPr>
              <a:spLocks noChangeShapeType="1"/>
            </p:cNvSpPr>
            <p:nvPr/>
          </p:nvSpPr>
          <p:spPr bwMode="auto">
            <a:xfrm>
              <a:off x="912" y="3312"/>
              <a:ext cx="432" cy="0"/>
            </a:xfrm>
            <a:prstGeom prst="line">
              <a:avLst/>
            </a:prstGeom>
            <a:noFill/>
            <a:ln w="3810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grpSp>
      <p:sp>
        <p:nvSpPr>
          <p:cNvPr id="73738" name="Line 8"/>
          <p:cNvSpPr>
            <a:spLocks noChangeShapeType="1"/>
          </p:cNvSpPr>
          <p:nvPr/>
        </p:nvSpPr>
        <p:spPr bwMode="auto">
          <a:xfrm>
            <a:off x="2895600" y="5257800"/>
            <a:ext cx="685800" cy="0"/>
          </a:xfrm>
          <a:prstGeom prst="line">
            <a:avLst/>
          </a:prstGeom>
          <a:noFill/>
          <a:ln w="3810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73739" name="Line 9"/>
          <p:cNvSpPr>
            <a:spLocks noChangeShapeType="1"/>
          </p:cNvSpPr>
          <p:nvPr/>
        </p:nvSpPr>
        <p:spPr bwMode="auto">
          <a:xfrm>
            <a:off x="4343400" y="5257800"/>
            <a:ext cx="685800" cy="0"/>
          </a:xfrm>
          <a:prstGeom prst="line">
            <a:avLst/>
          </a:prstGeom>
          <a:noFill/>
          <a:ln w="3810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73740" name="Line 10"/>
          <p:cNvSpPr>
            <a:spLocks noChangeShapeType="1"/>
          </p:cNvSpPr>
          <p:nvPr/>
        </p:nvSpPr>
        <p:spPr bwMode="auto">
          <a:xfrm>
            <a:off x="5791200" y="5257800"/>
            <a:ext cx="685800" cy="0"/>
          </a:xfrm>
          <a:prstGeom prst="line">
            <a:avLst/>
          </a:prstGeom>
          <a:noFill/>
          <a:ln w="3810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73741" name="Rectangle 11"/>
          <p:cNvSpPr>
            <a:spLocks noChangeArrowheads="1"/>
          </p:cNvSpPr>
          <p:nvPr/>
        </p:nvSpPr>
        <p:spPr bwMode="auto">
          <a:xfrm>
            <a:off x="6477000" y="4953000"/>
            <a:ext cx="914400" cy="609600"/>
          </a:xfrm>
          <a:prstGeom prst="rect">
            <a:avLst/>
          </a:prstGeom>
          <a:solidFill>
            <a:srgbClr val="CCFFFF"/>
          </a:solidFill>
          <a:ln w="38100">
            <a:solidFill>
              <a:srgbClr val="CC0000"/>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2400">
              <a:solidFill>
                <a:srgbClr val="FF0000"/>
              </a:solidFill>
              <a:latin typeface="Times New Roman" panose="02020603050405020304" pitchFamily="18" charset="0"/>
            </a:endParaRPr>
          </a:p>
        </p:txBody>
      </p:sp>
      <p:grpSp>
        <p:nvGrpSpPr>
          <p:cNvPr id="73742" name="Group 12"/>
          <p:cNvGrpSpPr>
            <a:grpSpLocks/>
          </p:cNvGrpSpPr>
          <p:nvPr/>
        </p:nvGrpSpPr>
        <p:grpSpPr bwMode="auto">
          <a:xfrm>
            <a:off x="7239000" y="5257800"/>
            <a:ext cx="533400" cy="609600"/>
            <a:chOff x="4560" y="3312"/>
            <a:chExt cx="336" cy="384"/>
          </a:xfrm>
        </p:grpSpPr>
        <p:sp>
          <p:nvSpPr>
            <p:cNvPr id="73749" name="Line 13"/>
            <p:cNvSpPr>
              <a:spLocks noChangeShapeType="1"/>
            </p:cNvSpPr>
            <p:nvPr/>
          </p:nvSpPr>
          <p:spPr bwMode="auto">
            <a:xfrm>
              <a:off x="4560" y="3312"/>
              <a:ext cx="336" cy="0"/>
            </a:xfrm>
            <a:prstGeom prst="line">
              <a:avLst/>
            </a:prstGeom>
            <a:noFill/>
            <a:ln w="38100">
              <a:solidFill>
                <a:srgbClr val="CC0000"/>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73750" name="Line 14"/>
            <p:cNvSpPr>
              <a:spLocks noChangeShapeType="1"/>
            </p:cNvSpPr>
            <p:nvPr/>
          </p:nvSpPr>
          <p:spPr bwMode="auto">
            <a:xfrm>
              <a:off x="4896" y="3312"/>
              <a:ext cx="0" cy="384"/>
            </a:xfrm>
            <a:prstGeom prst="line">
              <a:avLst/>
            </a:prstGeom>
            <a:noFill/>
            <a:ln w="38100">
              <a:solidFill>
                <a:srgbClr val="CC0000"/>
              </a:solidFill>
              <a:round/>
              <a:headEnd/>
              <a:tailEnd type="diamond" w="med" len="med"/>
            </a:ln>
            <a:extLst>
              <a:ext uri="{909E8E84-426E-40DD-AFC4-6F175D3DCCD1}">
                <a14:hiddenFill xmlns:a14="http://schemas.microsoft.com/office/drawing/2010/main">
                  <a:noFill/>
                </a14:hiddenFill>
              </a:ext>
            </a:extLst>
          </p:spPr>
          <p:txBody>
            <a:bodyPr/>
            <a:lstStyle/>
            <a:p>
              <a:endParaRPr lang="en-IN"/>
            </a:p>
          </p:txBody>
        </p:sp>
      </p:grpSp>
      <p:sp>
        <p:nvSpPr>
          <p:cNvPr id="73743" name="Text Box 15"/>
          <p:cNvSpPr txBox="1">
            <a:spLocks noChangeArrowheads="1"/>
          </p:cNvSpPr>
          <p:nvPr/>
        </p:nvSpPr>
        <p:spPr bwMode="auto">
          <a:xfrm>
            <a:off x="685800" y="4038600"/>
            <a:ext cx="876300" cy="488950"/>
          </a:xfrm>
          <a:prstGeom prst="rect">
            <a:avLst/>
          </a:prstGeom>
          <a:noFill/>
          <a:ln w="31750">
            <a:solidFill>
              <a:srgbClr val="CC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a:solidFill>
                  <a:srgbClr val="FF0000"/>
                </a:solidFill>
                <a:latin typeface="Times New Roman" panose="02020603050405020304" pitchFamily="18" charset="0"/>
              </a:rPr>
              <a:t>front</a:t>
            </a:r>
          </a:p>
        </p:txBody>
      </p:sp>
      <p:sp>
        <p:nvSpPr>
          <p:cNvPr id="73744" name="Text Box 16"/>
          <p:cNvSpPr txBox="1">
            <a:spLocks noChangeArrowheads="1"/>
          </p:cNvSpPr>
          <p:nvPr/>
        </p:nvSpPr>
        <p:spPr bwMode="auto">
          <a:xfrm>
            <a:off x="6400800" y="4114800"/>
            <a:ext cx="773113" cy="488950"/>
          </a:xfrm>
          <a:prstGeom prst="rect">
            <a:avLst/>
          </a:prstGeom>
          <a:noFill/>
          <a:ln w="31750">
            <a:solidFill>
              <a:srgbClr val="CC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a:solidFill>
                  <a:srgbClr val="FF0000"/>
                </a:solidFill>
                <a:latin typeface="Times New Roman" panose="02020603050405020304" pitchFamily="18" charset="0"/>
              </a:rPr>
              <a:t>rear</a:t>
            </a:r>
          </a:p>
        </p:txBody>
      </p:sp>
      <p:sp>
        <p:nvSpPr>
          <p:cNvPr id="109585" name="Line 17"/>
          <p:cNvSpPr>
            <a:spLocks noChangeShapeType="1"/>
          </p:cNvSpPr>
          <p:nvPr/>
        </p:nvSpPr>
        <p:spPr bwMode="auto">
          <a:xfrm>
            <a:off x="1066800" y="4572000"/>
            <a:ext cx="0" cy="533400"/>
          </a:xfrm>
          <a:prstGeom prst="line">
            <a:avLst/>
          </a:prstGeom>
          <a:noFill/>
          <a:ln w="31750">
            <a:solidFill>
              <a:srgbClr val="800000"/>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73746" name="Line 18"/>
          <p:cNvSpPr>
            <a:spLocks noChangeShapeType="1"/>
          </p:cNvSpPr>
          <p:nvPr/>
        </p:nvSpPr>
        <p:spPr bwMode="auto">
          <a:xfrm>
            <a:off x="6934200" y="4572000"/>
            <a:ext cx="0" cy="457200"/>
          </a:xfrm>
          <a:prstGeom prst="line">
            <a:avLst/>
          </a:prstGeom>
          <a:noFill/>
          <a:ln w="31750">
            <a:solidFill>
              <a:srgbClr val="800000"/>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109593" name="Text Box 25"/>
          <p:cNvSpPr txBox="1">
            <a:spLocks noChangeArrowheads="1"/>
          </p:cNvSpPr>
          <p:nvPr/>
        </p:nvSpPr>
        <p:spPr bwMode="auto">
          <a:xfrm>
            <a:off x="2727325" y="1946275"/>
            <a:ext cx="1692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a:solidFill>
                  <a:srgbClr val="FF0000"/>
                </a:solidFill>
                <a:latin typeface="Times New Roman" panose="02020603050405020304" pitchFamily="18" charset="0"/>
              </a:rPr>
              <a:t>DEQUEUE</a:t>
            </a:r>
          </a:p>
        </p:txBody>
      </p:sp>
      <p:sp>
        <p:nvSpPr>
          <p:cNvPr id="109595" name="Line 27"/>
          <p:cNvSpPr>
            <a:spLocks noChangeShapeType="1"/>
          </p:cNvSpPr>
          <p:nvPr/>
        </p:nvSpPr>
        <p:spPr bwMode="auto">
          <a:xfrm>
            <a:off x="1219200" y="4495800"/>
            <a:ext cx="914400" cy="685800"/>
          </a:xfrm>
          <a:prstGeom prst="line">
            <a:avLst/>
          </a:prstGeom>
          <a:noFill/>
          <a:ln w="31750">
            <a:solidFill>
              <a:srgbClr val="800000"/>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26" name="Title 1"/>
          <p:cNvSpPr>
            <a:spLocks noGrp="1"/>
          </p:cNvSpPr>
          <p:nvPr>
            <p:ph type="title"/>
          </p:nvPr>
        </p:nvSpPr>
        <p:spPr>
          <a:xfrm>
            <a:off x="179512" y="188640"/>
            <a:ext cx="8712968" cy="1143000"/>
          </a:xfrm>
        </p:spPr>
        <p:txBody>
          <a:bodyPr>
            <a:normAutofit/>
          </a:bodyPr>
          <a:lstStyle/>
          <a:p>
            <a:pPr marL="0" indent="0" algn="l">
              <a:buNone/>
            </a:pPr>
            <a:r>
              <a:rPr lang="en-IN" sz="4000" dirty="0" smtClean="0">
                <a:solidFill>
                  <a:srgbClr val="7030A0"/>
                </a:solidFill>
                <a:latin typeface="Times New Roman" pitchFamily="18" charset="0"/>
                <a:cs typeface="Times New Roman" pitchFamily="18" charset="0"/>
              </a:rPr>
              <a:t>Queue: Linked List Structure</a:t>
            </a:r>
            <a:endParaRPr lang="en-IN" sz="4000" dirty="0">
              <a:solidFill>
                <a:srgbClr val="7030A0"/>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8895595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9593"/>
                                        </p:tgtEl>
                                        <p:attrNameLst>
                                          <p:attrName>style.visibility</p:attrName>
                                        </p:attrNameLst>
                                      </p:cBhvr>
                                      <p:to>
                                        <p:strVal val="visible"/>
                                      </p:to>
                                    </p:set>
                                    <p:animEffect transition="in" filter="checkerboard(across)">
                                      <p:cBhvr>
                                        <p:cTn id="7" dur="500"/>
                                        <p:tgtEl>
                                          <p:spTgt spid="10959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xit" presetSubtype="4" fill="hold" nodeType="clickEffect">
                                  <p:stCondLst>
                                    <p:cond delay="0"/>
                                  </p:stCondLst>
                                  <p:childTnLst>
                                    <p:anim calcmode="lin" valueType="num">
                                      <p:cBhvr additive="base">
                                        <p:cTn id="11" dur="500"/>
                                        <p:tgtEl>
                                          <p:spTgt spid="2"/>
                                        </p:tgtEl>
                                        <p:attrNameLst>
                                          <p:attrName>ppt_x</p:attrName>
                                        </p:attrNameLst>
                                      </p:cBhvr>
                                      <p:tavLst>
                                        <p:tav tm="0">
                                          <p:val>
                                            <p:strVal val="ppt_x"/>
                                          </p:val>
                                        </p:tav>
                                        <p:tav tm="100000">
                                          <p:val>
                                            <p:strVal val="ppt_x"/>
                                          </p:val>
                                        </p:tav>
                                      </p:tavLst>
                                    </p:anim>
                                    <p:anim calcmode="lin" valueType="num">
                                      <p:cBhvr additive="base">
                                        <p:cTn id="12" dur="500"/>
                                        <p:tgtEl>
                                          <p:spTgt spid="2"/>
                                        </p:tgtEl>
                                        <p:attrNameLst>
                                          <p:attrName>ppt_y</p:attrName>
                                        </p:attrNameLst>
                                      </p:cBhvr>
                                      <p:tavLst>
                                        <p:tav tm="0">
                                          <p:val>
                                            <p:strVal val="ppt_y"/>
                                          </p:val>
                                        </p:tav>
                                        <p:tav tm="100000">
                                          <p:val>
                                            <p:strVal val="1+ppt_h/2"/>
                                          </p:val>
                                        </p:tav>
                                      </p:tavLst>
                                    </p:anim>
                                    <p:set>
                                      <p:cBhvr>
                                        <p:cTn id="13" dur="1" fill="hold">
                                          <p:stCondLst>
                                            <p:cond delay="499"/>
                                          </p:stCondLst>
                                        </p:cTn>
                                        <p:tgtEl>
                                          <p:spTgt spid="2"/>
                                        </p:tgtEl>
                                        <p:attrNameLst>
                                          <p:attrName>style.visibility</p:attrName>
                                        </p:attrNameLst>
                                      </p:cBhvr>
                                      <p:to>
                                        <p:strVal val="hidden"/>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5" presetClass="exit" presetSubtype="10" fill="hold" grpId="0" nodeType="clickEffect">
                                  <p:stCondLst>
                                    <p:cond delay="0"/>
                                  </p:stCondLst>
                                  <p:childTnLst>
                                    <p:animEffect transition="out" filter="checkerboard(across)">
                                      <p:cBhvr>
                                        <p:cTn id="17" dur="500"/>
                                        <p:tgtEl>
                                          <p:spTgt spid="109585"/>
                                        </p:tgtEl>
                                      </p:cBhvr>
                                    </p:animEffect>
                                    <p:set>
                                      <p:cBhvr>
                                        <p:cTn id="18" dur="1" fill="hold">
                                          <p:stCondLst>
                                            <p:cond delay="499"/>
                                          </p:stCondLst>
                                        </p:cTn>
                                        <p:tgtEl>
                                          <p:spTgt spid="109585"/>
                                        </p:tgtEl>
                                        <p:attrNameLst>
                                          <p:attrName>style.visibility</p:attrName>
                                        </p:attrNameLst>
                                      </p:cBhvr>
                                      <p:to>
                                        <p:strVal val="hidden"/>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109595"/>
                                        </p:tgtEl>
                                        <p:attrNameLst>
                                          <p:attrName>style.visibility</p:attrName>
                                        </p:attrNameLst>
                                      </p:cBhvr>
                                      <p:to>
                                        <p:strVal val="visible"/>
                                      </p:to>
                                    </p:set>
                                    <p:animEffect transition="in" filter="checkerboard(across)">
                                      <p:cBhvr>
                                        <p:cTn id="23" dur="500"/>
                                        <p:tgtEl>
                                          <p:spTgt spid="1095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85" grpId="0" animBg="1"/>
      <p:bldP spid="109593" grpId="0"/>
      <p:bldP spid="10959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9984" y="2996952"/>
            <a:ext cx="7488832" cy="1143000"/>
          </a:xfrm>
        </p:spPr>
        <p:txBody>
          <a:bodyPr>
            <a:normAutofit/>
          </a:bodyPr>
          <a:lstStyle/>
          <a:p>
            <a:pPr marL="0" indent="0" algn="ctr">
              <a:buNone/>
            </a:pPr>
            <a:r>
              <a:rPr lang="en-US" sz="4000" dirty="0" smtClean="0">
                <a:solidFill>
                  <a:srgbClr val="0070C0"/>
                </a:solidFill>
                <a:latin typeface="Times New Roman" pitchFamily="18" charset="0"/>
                <a:cs typeface="Times New Roman" pitchFamily="18" charset="0"/>
              </a:rPr>
              <a:t>Stack</a:t>
            </a:r>
            <a:endParaRPr lang="en-IN" sz="4000" dirty="0">
              <a:solidFill>
                <a:srgbClr val="0070C0"/>
              </a:solidFill>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4</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#00: © DSamanta</a:t>
            </a:r>
            <a:endParaRPr lang="en-IN">
              <a:solidFill>
                <a:prstClr val="black">
                  <a:lumMod val="50000"/>
                  <a:lumOff val="50000"/>
                </a:prstClr>
              </a:solidFill>
            </a:endParaRPr>
          </a:p>
        </p:txBody>
      </p:sp>
    </p:spTree>
    <p:extLst>
      <p:ext uri="{BB962C8B-B14F-4D97-AF65-F5344CB8AC3E}">
        <p14:creationId xmlns:p14="http://schemas.microsoft.com/office/powerpoint/2010/main" val="280436732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6632"/>
            <a:ext cx="8712968" cy="1143000"/>
          </a:xfrm>
        </p:spPr>
        <p:txBody>
          <a:bodyPr>
            <a:normAutofit/>
          </a:bodyPr>
          <a:lstStyle/>
          <a:p>
            <a:pPr marL="0" indent="0" algn="l">
              <a:buNone/>
            </a:pPr>
            <a:r>
              <a:rPr lang="en-US" sz="4000" dirty="0">
                <a:solidFill>
                  <a:srgbClr val="7030A0"/>
                </a:solidFill>
                <a:latin typeface="Times New Roman" pitchFamily="18" charset="0"/>
                <a:cs typeface="Times New Roman" pitchFamily="18" charset="0"/>
              </a:rPr>
              <a:t>Example </a:t>
            </a:r>
            <a:r>
              <a:rPr lang="en-US" sz="4000" dirty="0" smtClean="0">
                <a:solidFill>
                  <a:srgbClr val="7030A0"/>
                </a:solidFill>
                <a:latin typeface="Times New Roman" pitchFamily="18" charset="0"/>
                <a:cs typeface="Times New Roman" pitchFamily="18" charset="0"/>
              </a:rPr>
              <a:t>:Queue using Linked List</a:t>
            </a:r>
            <a:endParaRPr lang="en-IN" sz="4000" dirty="0">
              <a:solidFill>
                <a:srgbClr val="7030A0"/>
              </a:solidFill>
              <a:latin typeface="Courier New" panose="02070309020205020404" pitchFamily="49" charset="0"/>
              <a:cs typeface="Courier New" panose="02070309020205020404" pitchFamily="49" charset="0"/>
            </a:endParaRP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40</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#00: © DSamanta</a:t>
            </a:r>
            <a:endParaRPr lang="en-IN" dirty="0">
              <a:solidFill>
                <a:prstClr val="black">
                  <a:lumMod val="50000"/>
                  <a:lumOff val="50000"/>
                </a:prstClr>
              </a:solidFill>
            </a:endParaRPr>
          </a:p>
        </p:txBody>
      </p:sp>
      <p:sp>
        <p:nvSpPr>
          <p:cNvPr id="7" name="Rounded Rectangle 6"/>
          <p:cNvSpPr/>
          <p:nvPr/>
        </p:nvSpPr>
        <p:spPr>
          <a:xfrm>
            <a:off x="457199" y="1123628"/>
            <a:ext cx="3970785" cy="2592288"/>
          </a:xfrm>
          <a:prstGeom prst="roundRect">
            <a:avLst>
              <a:gd name="adj" fmla="val 2871"/>
            </a:avLst>
          </a:prstGeom>
          <a:solidFill>
            <a:srgbClr val="ECEFF8"/>
          </a:solidFill>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pPr>
              <a:lnSpc>
                <a:spcPct val="90000"/>
              </a:lnSpc>
            </a:pPr>
            <a:r>
              <a:rPr lang="en-US" altLang="en-US" sz="1400" dirty="0" err="1">
                <a:solidFill>
                  <a:srgbClr val="800080"/>
                </a:solidFill>
                <a:latin typeface="Courier New" panose="02070309020205020404" pitchFamily="49" charset="0"/>
              </a:rPr>
              <a:t>struct</a:t>
            </a:r>
            <a:r>
              <a:rPr lang="en-US" altLang="en-US" sz="1400" dirty="0">
                <a:solidFill>
                  <a:srgbClr val="800080"/>
                </a:solidFill>
                <a:latin typeface="Courier New" panose="02070309020205020404" pitchFamily="49" charset="0"/>
              </a:rPr>
              <a:t> </a:t>
            </a:r>
            <a:r>
              <a:rPr lang="en-US" altLang="en-US" sz="1400" dirty="0" err="1" smtClean="0">
                <a:solidFill>
                  <a:srgbClr val="800080"/>
                </a:solidFill>
                <a:latin typeface="Courier New" panose="02070309020205020404" pitchFamily="49" charset="0"/>
              </a:rPr>
              <a:t>qnode</a:t>
            </a:r>
            <a:endParaRPr lang="en-US" altLang="en-US" sz="1400" dirty="0" smtClean="0">
              <a:solidFill>
                <a:srgbClr val="800080"/>
              </a:solidFill>
              <a:latin typeface="Courier New" panose="02070309020205020404" pitchFamily="49" charset="0"/>
            </a:endParaRPr>
          </a:p>
          <a:p>
            <a:pPr>
              <a:lnSpc>
                <a:spcPct val="90000"/>
              </a:lnSpc>
            </a:pPr>
            <a:r>
              <a:rPr lang="en-US" altLang="en-US" sz="1400" dirty="0" smtClean="0">
                <a:solidFill>
                  <a:srgbClr val="800080"/>
                </a:solidFill>
                <a:latin typeface="Courier New" panose="02070309020205020404" pitchFamily="49" charset="0"/>
              </a:rPr>
              <a:t>{</a:t>
            </a:r>
            <a:endParaRPr lang="en-US" altLang="en-US" sz="1400" dirty="0">
              <a:solidFill>
                <a:srgbClr val="800080"/>
              </a:solidFill>
              <a:latin typeface="Courier New" panose="02070309020205020404" pitchFamily="49" charset="0"/>
            </a:endParaRPr>
          </a:p>
          <a:p>
            <a:pPr>
              <a:lnSpc>
                <a:spcPct val="90000"/>
              </a:lnSpc>
            </a:pPr>
            <a:r>
              <a:rPr lang="en-US" altLang="en-US" sz="1400" dirty="0" smtClean="0">
                <a:solidFill>
                  <a:srgbClr val="800080"/>
                </a:solidFill>
                <a:latin typeface="Courier New" panose="02070309020205020404" pitchFamily="49" charset="0"/>
              </a:rPr>
              <a:t>  </a:t>
            </a:r>
            <a:r>
              <a:rPr lang="en-US" altLang="en-US" sz="1400" dirty="0" err="1" smtClean="0">
                <a:solidFill>
                  <a:srgbClr val="800080"/>
                </a:solidFill>
                <a:latin typeface="Courier New" panose="02070309020205020404" pitchFamily="49" charset="0"/>
              </a:rPr>
              <a:t>int</a:t>
            </a:r>
            <a:r>
              <a:rPr lang="en-US" altLang="en-US" sz="1400" dirty="0" smtClean="0">
                <a:solidFill>
                  <a:srgbClr val="800080"/>
                </a:solidFill>
                <a:latin typeface="Courier New" panose="02070309020205020404" pitchFamily="49" charset="0"/>
              </a:rPr>
              <a:t> </a:t>
            </a:r>
            <a:r>
              <a:rPr lang="en-US" altLang="en-US" sz="1400" dirty="0" err="1">
                <a:solidFill>
                  <a:srgbClr val="800080"/>
                </a:solidFill>
                <a:latin typeface="Courier New" panose="02070309020205020404" pitchFamily="49" charset="0"/>
              </a:rPr>
              <a:t>val</a:t>
            </a:r>
            <a:r>
              <a:rPr lang="en-US" altLang="en-US" sz="1400" dirty="0">
                <a:solidFill>
                  <a:srgbClr val="800080"/>
                </a:solidFill>
                <a:latin typeface="Courier New" panose="02070309020205020404" pitchFamily="49" charset="0"/>
              </a:rPr>
              <a:t>;</a:t>
            </a:r>
          </a:p>
          <a:p>
            <a:pPr>
              <a:lnSpc>
                <a:spcPct val="90000"/>
              </a:lnSpc>
            </a:pPr>
            <a:r>
              <a:rPr lang="en-US" altLang="en-US" sz="1400" dirty="0" smtClean="0">
                <a:solidFill>
                  <a:srgbClr val="800080"/>
                </a:solidFill>
                <a:latin typeface="Courier New" panose="02070309020205020404" pitchFamily="49" charset="0"/>
              </a:rPr>
              <a:t>   </a:t>
            </a:r>
            <a:r>
              <a:rPr lang="en-US" altLang="en-US" sz="1400" dirty="0" err="1" smtClean="0">
                <a:solidFill>
                  <a:srgbClr val="800080"/>
                </a:solidFill>
                <a:latin typeface="Courier New" panose="02070309020205020404" pitchFamily="49" charset="0"/>
              </a:rPr>
              <a:t>struct</a:t>
            </a:r>
            <a:r>
              <a:rPr lang="en-US" altLang="en-US" sz="1400" dirty="0" smtClean="0">
                <a:solidFill>
                  <a:srgbClr val="800080"/>
                </a:solidFill>
                <a:latin typeface="Courier New" panose="02070309020205020404" pitchFamily="49" charset="0"/>
              </a:rPr>
              <a:t> </a:t>
            </a:r>
            <a:r>
              <a:rPr lang="en-US" altLang="en-US" sz="1400" dirty="0" err="1">
                <a:solidFill>
                  <a:srgbClr val="800080"/>
                </a:solidFill>
                <a:latin typeface="Courier New" panose="02070309020205020404" pitchFamily="49" charset="0"/>
              </a:rPr>
              <a:t>qnode</a:t>
            </a:r>
            <a:r>
              <a:rPr lang="en-US" altLang="en-US" sz="1400" dirty="0">
                <a:solidFill>
                  <a:srgbClr val="800080"/>
                </a:solidFill>
                <a:latin typeface="Courier New" panose="02070309020205020404" pitchFamily="49" charset="0"/>
              </a:rPr>
              <a:t> *next;</a:t>
            </a:r>
          </a:p>
          <a:p>
            <a:pPr>
              <a:lnSpc>
                <a:spcPct val="90000"/>
              </a:lnSpc>
            </a:pPr>
            <a:r>
              <a:rPr lang="en-US" altLang="en-US" sz="1400" dirty="0">
                <a:solidFill>
                  <a:srgbClr val="800080"/>
                </a:solidFill>
                <a:latin typeface="Courier New" panose="02070309020205020404" pitchFamily="49" charset="0"/>
              </a:rPr>
              <a:t>};</a:t>
            </a:r>
          </a:p>
          <a:p>
            <a:pPr>
              <a:lnSpc>
                <a:spcPct val="90000"/>
              </a:lnSpc>
            </a:pPr>
            <a:endParaRPr lang="en-US" altLang="en-US" sz="1400" dirty="0" smtClean="0">
              <a:solidFill>
                <a:srgbClr val="800080"/>
              </a:solidFill>
              <a:latin typeface="Courier New" panose="02070309020205020404" pitchFamily="49" charset="0"/>
            </a:endParaRPr>
          </a:p>
          <a:p>
            <a:pPr>
              <a:lnSpc>
                <a:spcPct val="90000"/>
              </a:lnSpc>
            </a:pPr>
            <a:r>
              <a:rPr lang="en-US" altLang="en-US" sz="1400" dirty="0" err="1" smtClean="0">
                <a:solidFill>
                  <a:srgbClr val="800080"/>
                </a:solidFill>
                <a:latin typeface="Courier New" panose="02070309020205020404" pitchFamily="49" charset="0"/>
              </a:rPr>
              <a:t>struct</a:t>
            </a:r>
            <a:r>
              <a:rPr lang="en-US" altLang="en-US" sz="1400" dirty="0" smtClean="0">
                <a:solidFill>
                  <a:srgbClr val="800080"/>
                </a:solidFill>
                <a:latin typeface="Courier New" panose="02070309020205020404" pitchFamily="49" charset="0"/>
              </a:rPr>
              <a:t> queue</a:t>
            </a:r>
          </a:p>
          <a:p>
            <a:pPr>
              <a:lnSpc>
                <a:spcPct val="90000"/>
              </a:lnSpc>
            </a:pPr>
            <a:r>
              <a:rPr lang="en-US" altLang="en-US" sz="1400" dirty="0" smtClean="0">
                <a:solidFill>
                  <a:srgbClr val="800080"/>
                </a:solidFill>
                <a:latin typeface="Courier New" panose="02070309020205020404" pitchFamily="49" charset="0"/>
              </a:rPr>
              <a:t>{</a:t>
            </a:r>
            <a:endParaRPr lang="en-US" altLang="en-US" sz="1400" dirty="0">
              <a:solidFill>
                <a:srgbClr val="800080"/>
              </a:solidFill>
              <a:latin typeface="Courier New" panose="02070309020205020404" pitchFamily="49" charset="0"/>
            </a:endParaRPr>
          </a:p>
          <a:p>
            <a:pPr>
              <a:lnSpc>
                <a:spcPct val="90000"/>
              </a:lnSpc>
            </a:pPr>
            <a:r>
              <a:rPr lang="en-US" altLang="en-US" sz="1400" dirty="0" smtClean="0">
                <a:solidFill>
                  <a:srgbClr val="800080"/>
                </a:solidFill>
                <a:latin typeface="Courier New" panose="02070309020205020404" pitchFamily="49" charset="0"/>
              </a:rPr>
              <a:t>   </a:t>
            </a:r>
            <a:r>
              <a:rPr lang="en-US" altLang="en-US" sz="1400" dirty="0" err="1" smtClean="0">
                <a:solidFill>
                  <a:srgbClr val="800080"/>
                </a:solidFill>
                <a:latin typeface="Courier New" panose="02070309020205020404" pitchFamily="49" charset="0"/>
              </a:rPr>
              <a:t>struct</a:t>
            </a:r>
            <a:r>
              <a:rPr lang="en-US" altLang="en-US" sz="1400" dirty="0" smtClean="0">
                <a:solidFill>
                  <a:srgbClr val="800080"/>
                </a:solidFill>
                <a:latin typeface="Courier New" panose="02070309020205020404" pitchFamily="49" charset="0"/>
              </a:rPr>
              <a:t> </a:t>
            </a:r>
            <a:r>
              <a:rPr lang="en-US" altLang="en-US" sz="1400" dirty="0" err="1">
                <a:solidFill>
                  <a:srgbClr val="800080"/>
                </a:solidFill>
                <a:latin typeface="Courier New" panose="02070309020205020404" pitchFamily="49" charset="0"/>
              </a:rPr>
              <a:t>qnode</a:t>
            </a:r>
            <a:r>
              <a:rPr lang="en-US" altLang="en-US" sz="1400" dirty="0">
                <a:solidFill>
                  <a:srgbClr val="800080"/>
                </a:solidFill>
                <a:latin typeface="Courier New" panose="02070309020205020404" pitchFamily="49" charset="0"/>
              </a:rPr>
              <a:t> *</a:t>
            </a:r>
            <a:r>
              <a:rPr lang="en-US" altLang="en-US" sz="1400" dirty="0" err="1">
                <a:solidFill>
                  <a:srgbClr val="800080"/>
                </a:solidFill>
                <a:latin typeface="Courier New" panose="02070309020205020404" pitchFamily="49" charset="0"/>
              </a:rPr>
              <a:t>qfront</a:t>
            </a:r>
            <a:r>
              <a:rPr lang="en-US" altLang="en-US" sz="1400" dirty="0">
                <a:solidFill>
                  <a:srgbClr val="800080"/>
                </a:solidFill>
                <a:latin typeface="Courier New" panose="02070309020205020404" pitchFamily="49" charset="0"/>
              </a:rPr>
              <a:t>, *</a:t>
            </a:r>
            <a:r>
              <a:rPr lang="en-US" altLang="en-US" sz="1400" dirty="0" err="1">
                <a:solidFill>
                  <a:srgbClr val="800080"/>
                </a:solidFill>
                <a:latin typeface="Courier New" panose="02070309020205020404" pitchFamily="49" charset="0"/>
              </a:rPr>
              <a:t>qrear</a:t>
            </a:r>
            <a:r>
              <a:rPr lang="en-US" altLang="en-US" sz="1400" dirty="0">
                <a:solidFill>
                  <a:srgbClr val="800080"/>
                </a:solidFill>
                <a:latin typeface="Courier New" panose="02070309020205020404" pitchFamily="49" charset="0"/>
              </a:rPr>
              <a:t>;</a:t>
            </a:r>
          </a:p>
          <a:p>
            <a:pPr>
              <a:lnSpc>
                <a:spcPct val="90000"/>
              </a:lnSpc>
            </a:pPr>
            <a:r>
              <a:rPr lang="en-US" altLang="en-US" sz="1400" dirty="0">
                <a:solidFill>
                  <a:srgbClr val="800080"/>
                </a:solidFill>
                <a:latin typeface="Courier New" panose="02070309020205020404" pitchFamily="49" charset="0"/>
              </a:rPr>
              <a:t>};</a:t>
            </a:r>
          </a:p>
          <a:p>
            <a:pPr>
              <a:lnSpc>
                <a:spcPct val="90000"/>
              </a:lnSpc>
            </a:pPr>
            <a:r>
              <a:rPr lang="en-US" altLang="en-US" sz="1400" dirty="0" err="1">
                <a:solidFill>
                  <a:srgbClr val="800080"/>
                </a:solidFill>
                <a:latin typeface="Courier New" panose="02070309020205020404" pitchFamily="49" charset="0"/>
              </a:rPr>
              <a:t>typedef</a:t>
            </a:r>
            <a:r>
              <a:rPr lang="en-US" altLang="en-US" sz="1400" dirty="0">
                <a:solidFill>
                  <a:srgbClr val="800080"/>
                </a:solidFill>
                <a:latin typeface="Courier New" panose="02070309020205020404" pitchFamily="49" charset="0"/>
              </a:rPr>
              <a:t> </a:t>
            </a:r>
            <a:r>
              <a:rPr lang="en-US" altLang="en-US" sz="1400" dirty="0" err="1">
                <a:solidFill>
                  <a:srgbClr val="800080"/>
                </a:solidFill>
                <a:latin typeface="Courier New" panose="02070309020205020404" pitchFamily="49" charset="0"/>
              </a:rPr>
              <a:t>struct</a:t>
            </a:r>
            <a:r>
              <a:rPr lang="en-US" altLang="en-US" sz="1400" dirty="0">
                <a:solidFill>
                  <a:srgbClr val="800080"/>
                </a:solidFill>
                <a:latin typeface="Courier New" panose="02070309020205020404" pitchFamily="49" charset="0"/>
              </a:rPr>
              <a:t> queue </a:t>
            </a:r>
            <a:r>
              <a:rPr lang="en-US" altLang="en-US" sz="1400" dirty="0" err="1">
                <a:solidFill>
                  <a:srgbClr val="800080"/>
                </a:solidFill>
                <a:latin typeface="Courier New" panose="02070309020205020404" pitchFamily="49" charset="0"/>
              </a:rPr>
              <a:t>QUEUE</a:t>
            </a:r>
            <a:r>
              <a:rPr lang="en-US" altLang="en-US" sz="1400" dirty="0">
                <a:solidFill>
                  <a:srgbClr val="800080"/>
                </a:solidFill>
                <a:latin typeface="Courier New" panose="02070309020205020404" pitchFamily="49" charset="0"/>
              </a:rPr>
              <a:t>;</a:t>
            </a:r>
          </a:p>
        </p:txBody>
      </p:sp>
      <p:sp>
        <p:nvSpPr>
          <p:cNvPr id="8" name="Rounded Rectangle 7"/>
          <p:cNvSpPr/>
          <p:nvPr/>
        </p:nvSpPr>
        <p:spPr>
          <a:xfrm>
            <a:off x="2819354" y="3933056"/>
            <a:ext cx="5867446" cy="2239144"/>
          </a:xfrm>
          <a:prstGeom prst="roundRect">
            <a:avLst>
              <a:gd name="adj" fmla="val 2871"/>
            </a:avLst>
          </a:prstGeom>
          <a:solidFill>
            <a:srgbClr val="ECEFF8"/>
          </a:solidFill>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pPr>
              <a:lnSpc>
                <a:spcPct val="90000"/>
              </a:lnSpc>
            </a:pPr>
            <a:r>
              <a:rPr lang="en-US" altLang="en-US" sz="1400" dirty="0">
                <a:solidFill>
                  <a:srgbClr val="800080"/>
                </a:solidFill>
                <a:latin typeface="Courier New" panose="02070309020205020404" pitchFamily="49" charset="0"/>
              </a:rPr>
              <a:t>void </a:t>
            </a:r>
            <a:r>
              <a:rPr lang="en-US" altLang="en-US" sz="1400" dirty="0" err="1">
                <a:solidFill>
                  <a:srgbClr val="800080"/>
                </a:solidFill>
                <a:latin typeface="Courier New" panose="02070309020205020404" pitchFamily="49" charset="0"/>
              </a:rPr>
              <a:t>enqueue</a:t>
            </a:r>
            <a:r>
              <a:rPr lang="en-US" altLang="en-US" sz="1400" dirty="0">
                <a:solidFill>
                  <a:srgbClr val="800080"/>
                </a:solidFill>
                <a:latin typeface="Courier New" panose="02070309020205020404" pitchFamily="49" charset="0"/>
              </a:rPr>
              <a:t> (QUEUE *</a:t>
            </a:r>
            <a:r>
              <a:rPr lang="en-US" altLang="en-US" sz="1400" dirty="0" err="1">
                <a:solidFill>
                  <a:srgbClr val="800080"/>
                </a:solidFill>
                <a:latin typeface="Courier New" panose="02070309020205020404" pitchFamily="49" charset="0"/>
              </a:rPr>
              <a:t>q,int</a:t>
            </a:r>
            <a:r>
              <a:rPr lang="en-US" altLang="en-US" sz="1400" dirty="0">
                <a:solidFill>
                  <a:srgbClr val="800080"/>
                </a:solidFill>
                <a:latin typeface="Courier New" panose="02070309020205020404" pitchFamily="49" charset="0"/>
              </a:rPr>
              <a:t> element)</a:t>
            </a:r>
          </a:p>
          <a:p>
            <a:pPr>
              <a:lnSpc>
                <a:spcPct val="90000"/>
              </a:lnSpc>
            </a:pPr>
            <a:r>
              <a:rPr lang="en-US" altLang="en-US" sz="1400" dirty="0">
                <a:solidFill>
                  <a:srgbClr val="800080"/>
                </a:solidFill>
                <a:latin typeface="Courier New" panose="02070309020205020404" pitchFamily="49" charset="0"/>
              </a:rPr>
              <a:t>{</a:t>
            </a:r>
          </a:p>
          <a:p>
            <a:pPr>
              <a:lnSpc>
                <a:spcPct val="90000"/>
              </a:lnSpc>
            </a:pPr>
            <a:r>
              <a:rPr lang="en-US" altLang="en-US" sz="1400" dirty="0" smtClean="0">
                <a:solidFill>
                  <a:srgbClr val="800080"/>
                </a:solidFill>
                <a:latin typeface="Courier New" panose="02070309020205020404" pitchFamily="49" charset="0"/>
              </a:rPr>
              <a:t>   </a:t>
            </a:r>
            <a:r>
              <a:rPr lang="en-US" altLang="en-US" sz="1400" dirty="0" err="1" smtClean="0">
                <a:solidFill>
                  <a:srgbClr val="800080"/>
                </a:solidFill>
                <a:latin typeface="Courier New" panose="02070309020205020404" pitchFamily="49" charset="0"/>
              </a:rPr>
              <a:t>struct</a:t>
            </a:r>
            <a:r>
              <a:rPr lang="en-US" altLang="en-US" sz="1400" dirty="0" smtClean="0">
                <a:solidFill>
                  <a:srgbClr val="800080"/>
                </a:solidFill>
                <a:latin typeface="Courier New" panose="02070309020205020404" pitchFamily="49" charset="0"/>
              </a:rPr>
              <a:t> </a:t>
            </a:r>
            <a:r>
              <a:rPr lang="en-US" altLang="en-US" sz="1400" dirty="0" err="1">
                <a:solidFill>
                  <a:srgbClr val="800080"/>
                </a:solidFill>
                <a:latin typeface="Courier New" panose="02070309020205020404" pitchFamily="49" charset="0"/>
              </a:rPr>
              <a:t>qnode</a:t>
            </a:r>
            <a:r>
              <a:rPr lang="en-US" altLang="en-US" sz="1400" dirty="0">
                <a:solidFill>
                  <a:srgbClr val="800080"/>
                </a:solidFill>
                <a:latin typeface="Courier New" panose="02070309020205020404" pitchFamily="49" charset="0"/>
              </a:rPr>
              <a:t> *q1;</a:t>
            </a:r>
          </a:p>
          <a:p>
            <a:pPr>
              <a:lnSpc>
                <a:spcPct val="90000"/>
              </a:lnSpc>
            </a:pPr>
            <a:r>
              <a:rPr lang="en-US" altLang="en-US" sz="1400" dirty="0" smtClean="0">
                <a:solidFill>
                  <a:srgbClr val="800080"/>
                </a:solidFill>
                <a:latin typeface="Courier New" panose="02070309020205020404" pitchFamily="49" charset="0"/>
              </a:rPr>
              <a:t>   q1</a:t>
            </a:r>
            <a:r>
              <a:rPr lang="en-US" altLang="en-US" sz="1400" dirty="0">
                <a:solidFill>
                  <a:srgbClr val="800080"/>
                </a:solidFill>
                <a:latin typeface="Courier New" panose="02070309020205020404" pitchFamily="49" charset="0"/>
              </a:rPr>
              <a:t>=(</a:t>
            </a:r>
            <a:r>
              <a:rPr lang="en-US" altLang="en-US" sz="1400" dirty="0" err="1">
                <a:solidFill>
                  <a:srgbClr val="800080"/>
                </a:solidFill>
                <a:latin typeface="Courier New" panose="02070309020205020404" pitchFamily="49" charset="0"/>
              </a:rPr>
              <a:t>struct</a:t>
            </a:r>
            <a:r>
              <a:rPr lang="en-US" altLang="en-US" sz="1400" dirty="0">
                <a:solidFill>
                  <a:srgbClr val="800080"/>
                </a:solidFill>
                <a:latin typeface="Courier New" panose="02070309020205020404" pitchFamily="49" charset="0"/>
              </a:rPr>
              <a:t> </a:t>
            </a:r>
            <a:r>
              <a:rPr lang="en-US" altLang="en-US" sz="1400" dirty="0" err="1">
                <a:solidFill>
                  <a:srgbClr val="800080"/>
                </a:solidFill>
                <a:latin typeface="Courier New" panose="02070309020205020404" pitchFamily="49" charset="0"/>
              </a:rPr>
              <a:t>qnode</a:t>
            </a:r>
            <a:r>
              <a:rPr lang="en-US" altLang="en-US" sz="1400" dirty="0">
                <a:solidFill>
                  <a:srgbClr val="800080"/>
                </a:solidFill>
                <a:latin typeface="Courier New" panose="02070309020205020404" pitchFamily="49" charset="0"/>
              </a:rPr>
              <a:t> *)</a:t>
            </a:r>
            <a:r>
              <a:rPr lang="en-US" altLang="en-US" sz="1400" dirty="0" err="1" smtClean="0">
                <a:solidFill>
                  <a:srgbClr val="800080"/>
                </a:solidFill>
                <a:latin typeface="Courier New" panose="02070309020205020404" pitchFamily="49" charset="0"/>
              </a:rPr>
              <a:t>malloc</a:t>
            </a:r>
            <a:r>
              <a:rPr lang="en-US" altLang="en-US" sz="1400" dirty="0" smtClean="0">
                <a:solidFill>
                  <a:srgbClr val="800080"/>
                </a:solidFill>
                <a:latin typeface="Courier New" panose="02070309020205020404" pitchFamily="49" charset="0"/>
              </a:rPr>
              <a:t>(</a:t>
            </a:r>
            <a:r>
              <a:rPr lang="en-US" altLang="en-US" sz="1400" dirty="0" err="1" smtClean="0">
                <a:solidFill>
                  <a:srgbClr val="800080"/>
                </a:solidFill>
                <a:latin typeface="Courier New" panose="02070309020205020404" pitchFamily="49" charset="0"/>
              </a:rPr>
              <a:t>sizeof</a:t>
            </a:r>
            <a:r>
              <a:rPr lang="en-US" altLang="en-US" sz="1400" dirty="0" smtClean="0">
                <a:solidFill>
                  <a:srgbClr val="800080"/>
                </a:solidFill>
                <a:latin typeface="Courier New" panose="02070309020205020404" pitchFamily="49" charset="0"/>
              </a:rPr>
              <a:t>(</a:t>
            </a:r>
            <a:r>
              <a:rPr lang="en-US" altLang="en-US" sz="1400" dirty="0" err="1" smtClean="0">
                <a:solidFill>
                  <a:srgbClr val="800080"/>
                </a:solidFill>
                <a:latin typeface="Courier New" panose="02070309020205020404" pitchFamily="49" charset="0"/>
              </a:rPr>
              <a:t>struct</a:t>
            </a:r>
            <a:r>
              <a:rPr lang="en-US" altLang="en-US" sz="1400" dirty="0" smtClean="0">
                <a:solidFill>
                  <a:srgbClr val="800080"/>
                </a:solidFill>
                <a:latin typeface="Courier New" panose="02070309020205020404" pitchFamily="49" charset="0"/>
              </a:rPr>
              <a:t> </a:t>
            </a:r>
            <a:r>
              <a:rPr lang="en-US" altLang="en-US" sz="1400" dirty="0" err="1" smtClean="0">
                <a:solidFill>
                  <a:srgbClr val="800080"/>
                </a:solidFill>
                <a:latin typeface="Courier New" panose="02070309020205020404" pitchFamily="49" charset="0"/>
              </a:rPr>
              <a:t>qnode</a:t>
            </a:r>
            <a:r>
              <a:rPr lang="en-US" altLang="en-US" sz="1400" dirty="0">
                <a:solidFill>
                  <a:srgbClr val="800080"/>
                </a:solidFill>
                <a:latin typeface="Courier New" panose="02070309020205020404" pitchFamily="49" charset="0"/>
              </a:rPr>
              <a:t>));</a:t>
            </a:r>
          </a:p>
          <a:p>
            <a:pPr>
              <a:lnSpc>
                <a:spcPct val="90000"/>
              </a:lnSpc>
            </a:pPr>
            <a:r>
              <a:rPr lang="en-US" altLang="en-US" sz="1400" dirty="0" smtClean="0">
                <a:solidFill>
                  <a:srgbClr val="800080"/>
                </a:solidFill>
                <a:latin typeface="Courier New" panose="02070309020205020404" pitchFamily="49" charset="0"/>
              </a:rPr>
              <a:t>   q1-</a:t>
            </a:r>
            <a:r>
              <a:rPr lang="en-US" altLang="en-US" sz="1400" dirty="0">
                <a:solidFill>
                  <a:srgbClr val="800080"/>
                </a:solidFill>
                <a:latin typeface="Courier New" panose="02070309020205020404" pitchFamily="49" charset="0"/>
              </a:rPr>
              <a:t>&gt;</a:t>
            </a:r>
            <a:r>
              <a:rPr lang="en-US" altLang="en-US" sz="1400" dirty="0" err="1">
                <a:solidFill>
                  <a:srgbClr val="800080"/>
                </a:solidFill>
                <a:latin typeface="Courier New" panose="02070309020205020404" pitchFamily="49" charset="0"/>
              </a:rPr>
              <a:t>val</a:t>
            </a:r>
            <a:r>
              <a:rPr lang="en-US" altLang="en-US" sz="1400" dirty="0">
                <a:solidFill>
                  <a:srgbClr val="800080"/>
                </a:solidFill>
                <a:latin typeface="Courier New" panose="02070309020205020404" pitchFamily="49" charset="0"/>
              </a:rPr>
              <a:t>= element;</a:t>
            </a:r>
          </a:p>
          <a:p>
            <a:pPr>
              <a:lnSpc>
                <a:spcPct val="90000"/>
              </a:lnSpc>
            </a:pPr>
            <a:r>
              <a:rPr lang="en-US" altLang="en-US" sz="1400" dirty="0" smtClean="0">
                <a:solidFill>
                  <a:srgbClr val="800080"/>
                </a:solidFill>
                <a:latin typeface="Courier New" panose="02070309020205020404" pitchFamily="49" charset="0"/>
              </a:rPr>
              <a:t>   q1-</a:t>
            </a:r>
            <a:r>
              <a:rPr lang="en-US" altLang="en-US" sz="1400" dirty="0">
                <a:solidFill>
                  <a:srgbClr val="800080"/>
                </a:solidFill>
                <a:latin typeface="Courier New" panose="02070309020205020404" pitchFamily="49" charset="0"/>
              </a:rPr>
              <a:t>&gt;next=q-&gt;</a:t>
            </a:r>
            <a:r>
              <a:rPr lang="en-US" altLang="en-US" sz="1400" dirty="0" err="1">
                <a:solidFill>
                  <a:srgbClr val="800080"/>
                </a:solidFill>
                <a:latin typeface="Courier New" panose="02070309020205020404" pitchFamily="49" charset="0"/>
              </a:rPr>
              <a:t>qfront</a:t>
            </a:r>
            <a:r>
              <a:rPr lang="en-US" altLang="en-US" sz="1400" dirty="0">
                <a:solidFill>
                  <a:srgbClr val="800080"/>
                </a:solidFill>
                <a:latin typeface="Courier New" panose="02070309020205020404" pitchFamily="49" charset="0"/>
              </a:rPr>
              <a:t>;</a:t>
            </a:r>
          </a:p>
          <a:p>
            <a:pPr>
              <a:lnSpc>
                <a:spcPct val="90000"/>
              </a:lnSpc>
            </a:pPr>
            <a:r>
              <a:rPr lang="en-US" altLang="en-US" sz="1400" dirty="0" smtClean="0">
                <a:solidFill>
                  <a:srgbClr val="800080"/>
                </a:solidFill>
                <a:latin typeface="Courier New" panose="02070309020205020404" pitchFamily="49" charset="0"/>
              </a:rPr>
              <a:t>   q-</a:t>
            </a:r>
            <a:r>
              <a:rPr lang="en-US" altLang="en-US" sz="1400" dirty="0">
                <a:solidFill>
                  <a:srgbClr val="800080"/>
                </a:solidFill>
                <a:latin typeface="Courier New" panose="02070309020205020404" pitchFamily="49" charset="0"/>
              </a:rPr>
              <a:t>&gt;</a:t>
            </a:r>
            <a:r>
              <a:rPr lang="en-US" altLang="en-US" sz="1400" dirty="0" err="1">
                <a:solidFill>
                  <a:srgbClr val="800080"/>
                </a:solidFill>
                <a:latin typeface="Courier New" panose="02070309020205020404" pitchFamily="49" charset="0"/>
              </a:rPr>
              <a:t>qfront</a:t>
            </a:r>
            <a:r>
              <a:rPr lang="en-US" altLang="en-US" sz="1400" dirty="0">
                <a:solidFill>
                  <a:srgbClr val="800080"/>
                </a:solidFill>
                <a:latin typeface="Courier New" panose="02070309020205020404" pitchFamily="49" charset="0"/>
              </a:rPr>
              <a:t>=q1</a:t>
            </a:r>
            <a:r>
              <a:rPr lang="en-US" altLang="en-US" sz="1400" dirty="0" smtClean="0">
                <a:solidFill>
                  <a:srgbClr val="800080"/>
                </a:solidFill>
                <a:latin typeface="Courier New" panose="02070309020205020404" pitchFamily="49" charset="0"/>
              </a:rPr>
              <a:t>;</a:t>
            </a:r>
          </a:p>
          <a:p>
            <a:pPr>
              <a:lnSpc>
                <a:spcPct val="90000"/>
              </a:lnSpc>
            </a:pPr>
            <a:r>
              <a:rPr lang="en-US" altLang="en-US" sz="1400" dirty="0">
                <a:solidFill>
                  <a:srgbClr val="800080"/>
                </a:solidFill>
                <a:latin typeface="Courier New" panose="02070309020205020404" pitchFamily="49" charset="0"/>
              </a:rPr>
              <a:t>}</a:t>
            </a:r>
          </a:p>
        </p:txBody>
      </p:sp>
    </p:spTree>
    <p:extLst>
      <p:ext uri="{BB962C8B-B14F-4D97-AF65-F5344CB8AC3E}">
        <p14:creationId xmlns:p14="http://schemas.microsoft.com/office/powerpoint/2010/main" val="351265668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6632"/>
            <a:ext cx="8712968" cy="1143000"/>
          </a:xfrm>
        </p:spPr>
        <p:txBody>
          <a:bodyPr>
            <a:normAutofit/>
          </a:bodyPr>
          <a:lstStyle/>
          <a:p>
            <a:pPr marL="0" indent="0" algn="l">
              <a:buNone/>
            </a:pPr>
            <a:r>
              <a:rPr lang="en-US" sz="4000" dirty="0">
                <a:solidFill>
                  <a:srgbClr val="7030A0"/>
                </a:solidFill>
                <a:latin typeface="Times New Roman" pitchFamily="18" charset="0"/>
                <a:cs typeface="Times New Roman" pitchFamily="18" charset="0"/>
              </a:rPr>
              <a:t>Example </a:t>
            </a:r>
            <a:r>
              <a:rPr lang="en-US" sz="4000" dirty="0" smtClean="0">
                <a:solidFill>
                  <a:srgbClr val="7030A0"/>
                </a:solidFill>
                <a:latin typeface="Times New Roman" pitchFamily="18" charset="0"/>
                <a:cs typeface="Times New Roman" pitchFamily="18" charset="0"/>
              </a:rPr>
              <a:t>:Queue using Linked List</a:t>
            </a:r>
            <a:endParaRPr lang="en-IN" sz="4000" dirty="0">
              <a:solidFill>
                <a:srgbClr val="7030A0"/>
              </a:solidFill>
              <a:latin typeface="Courier New" panose="02070309020205020404" pitchFamily="49" charset="0"/>
              <a:cs typeface="Courier New" panose="02070309020205020404" pitchFamily="49" charset="0"/>
            </a:endParaRP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41</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#00: © DSamanta</a:t>
            </a:r>
            <a:endParaRPr lang="en-IN" dirty="0">
              <a:solidFill>
                <a:prstClr val="black">
                  <a:lumMod val="50000"/>
                  <a:lumOff val="50000"/>
                </a:prstClr>
              </a:solidFill>
            </a:endParaRPr>
          </a:p>
        </p:txBody>
      </p:sp>
      <p:sp>
        <p:nvSpPr>
          <p:cNvPr id="7" name="Rounded Rectangle 6"/>
          <p:cNvSpPr/>
          <p:nvPr/>
        </p:nvSpPr>
        <p:spPr>
          <a:xfrm>
            <a:off x="564755" y="1052736"/>
            <a:ext cx="2646734" cy="2448272"/>
          </a:xfrm>
          <a:prstGeom prst="roundRect">
            <a:avLst>
              <a:gd name="adj" fmla="val 2871"/>
            </a:avLst>
          </a:prstGeom>
          <a:solidFill>
            <a:srgbClr val="ECEFF8"/>
          </a:solidFill>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pPr>
              <a:lnSpc>
                <a:spcPct val="90000"/>
              </a:lnSpc>
            </a:pPr>
            <a:r>
              <a:rPr lang="en-US" altLang="en-US" sz="1400" dirty="0" err="1">
                <a:solidFill>
                  <a:srgbClr val="800080"/>
                </a:solidFill>
                <a:latin typeface="Courier New" panose="02070309020205020404" pitchFamily="49" charset="0"/>
              </a:rPr>
              <a:t>int</a:t>
            </a:r>
            <a:r>
              <a:rPr lang="en-US" altLang="en-US" sz="1400" dirty="0">
                <a:solidFill>
                  <a:srgbClr val="800080"/>
                </a:solidFill>
                <a:latin typeface="Courier New" panose="02070309020205020404" pitchFamily="49" charset="0"/>
              </a:rPr>
              <a:t> size (queue *q)</a:t>
            </a:r>
          </a:p>
          <a:p>
            <a:pPr>
              <a:lnSpc>
                <a:spcPct val="90000"/>
              </a:lnSpc>
            </a:pPr>
            <a:r>
              <a:rPr lang="en-US" altLang="en-US" sz="1400" dirty="0">
                <a:solidFill>
                  <a:srgbClr val="800080"/>
                </a:solidFill>
                <a:latin typeface="Courier New" panose="02070309020205020404" pitchFamily="49" charset="0"/>
              </a:rPr>
              <a:t>{</a:t>
            </a:r>
          </a:p>
          <a:p>
            <a:pPr>
              <a:lnSpc>
                <a:spcPct val="90000"/>
              </a:lnSpc>
            </a:pPr>
            <a:r>
              <a:rPr lang="en-US" altLang="en-US" sz="1400" dirty="0" smtClean="0">
                <a:solidFill>
                  <a:srgbClr val="800080"/>
                </a:solidFill>
                <a:latin typeface="Courier New" panose="02070309020205020404" pitchFamily="49" charset="0"/>
              </a:rPr>
              <a:t>   queue </a:t>
            </a:r>
            <a:r>
              <a:rPr lang="en-US" altLang="en-US" sz="1400" dirty="0">
                <a:solidFill>
                  <a:srgbClr val="800080"/>
                </a:solidFill>
                <a:latin typeface="Courier New" panose="02070309020205020404" pitchFamily="49" charset="0"/>
              </a:rPr>
              <a:t>*q1;</a:t>
            </a:r>
          </a:p>
          <a:p>
            <a:pPr>
              <a:lnSpc>
                <a:spcPct val="90000"/>
              </a:lnSpc>
            </a:pPr>
            <a:r>
              <a:rPr lang="en-US" altLang="en-US" sz="1400" dirty="0" smtClean="0">
                <a:solidFill>
                  <a:srgbClr val="800080"/>
                </a:solidFill>
                <a:latin typeface="Courier New" panose="02070309020205020404" pitchFamily="49" charset="0"/>
              </a:rPr>
              <a:t>   </a:t>
            </a:r>
            <a:r>
              <a:rPr lang="en-US" altLang="en-US" sz="1400" dirty="0" err="1" smtClean="0">
                <a:solidFill>
                  <a:srgbClr val="800080"/>
                </a:solidFill>
                <a:latin typeface="Courier New" panose="02070309020205020404" pitchFamily="49" charset="0"/>
              </a:rPr>
              <a:t>int</a:t>
            </a:r>
            <a:r>
              <a:rPr lang="en-US" altLang="en-US" sz="1400" dirty="0" smtClean="0">
                <a:solidFill>
                  <a:srgbClr val="800080"/>
                </a:solidFill>
                <a:latin typeface="Courier New" panose="02070309020205020404" pitchFamily="49" charset="0"/>
              </a:rPr>
              <a:t> </a:t>
            </a:r>
            <a:r>
              <a:rPr lang="en-US" altLang="en-US" sz="1400" dirty="0">
                <a:solidFill>
                  <a:srgbClr val="800080"/>
                </a:solidFill>
                <a:latin typeface="Courier New" panose="02070309020205020404" pitchFamily="49" charset="0"/>
              </a:rPr>
              <a:t>count=0;</a:t>
            </a:r>
          </a:p>
          <a:p>
            <a:pPr>
              <a:lnSpc>
                <a:spcPct val="90000"/>
              </a:lnSpc>
            </a:pPr>
            <a:r>
              <a:rPr lang="en-US" altLang="en-US" sz="1400" dirty="0" smtClean="0">
                <a:solidFill>
                  <a:srgbClr val="800080"/>
                </a:solidFill>
                <a:latin typeface="Courier New" panose="02070309020205020404" pitchFamily="49" charset="0"/>
              </a:rPr>
              <a:t>   q1=q</a:t>
            </a:r>
            <a:r>
              <a:rPr lang="en-US" altLang="en-US" sz="1400" dirty="0">
                <a:solidFill>
                  <a:srgbClr val="800080"/>
                </a:solidFill>
                <a:latin typeface="Courier New" panose="02070309020205020404" pitchFamily="49" charset="0"/>
              </a:rPr>
              <a:t>;</a:t>
            </a:r>
          </a:p>
          <a:p>
            <a:pPr>
              <a:lnSpc>
                <a:spcPct val="90000"/>
              </a:lnSpc>
            </a:pPr>
            <a:r>
              <a:rPr lang="en-US" altLang="en-US" sz="1400" dirty="0" smtClean="0">
                <a:solidFill>
                  <a:srgbClr val="800080"/>
                </a:solidFill>
                <a:latin typeface="Courier New" panose="02070309020205020404" pitchFamily="49" charset="0"/>
              </a:rPr>
              <a:t>   while(q1</a:t>
            </a:r>
            <a:r>
              <a:rPr lang="en-US" altLang="en-US" sz="1400" dirty="0">
                <a:solidFill>
                  <a:srgbClr val="800080"/>
                </a:solidFill>
                <a:latin typeface="Courier New" panose="02070309020205020404" pitchFamily="49" charset="0"/>
              </a:rPr>
              <a:t>!=NULL) </a:t>
            </a:r>
            <a:endParaRPr lang="en-US" altLang="en-US" sz="1400" dirty="0" smtClean="0">
              <a:solidFill>
                <a:srgbClr val="800080"/>
              </a:solidFill>
              <a:latin typeface="Courier New" panose="02070309020205020404" pitchFamily="49" charset="0"/>
            </a:endParaRPr>
          </a:p>
          <a:p>
            <a:pPr>
              <a:lnSpc>
                <a:spcPct val="90000"/>
              </a:lnSpc>
            </a:pPr>
            <a:r>
              <a:rPr lang="en-US" altLang="en-US" sz="1400" dirty="0">
                <a:solidFill>
                  <a:srgbClr val="800080"/>
                </a:solidFill>
                <a:latin typeface="Courier New" panose="02070309020205020404" pitchFamily="49" charset="0"/>
              </a:rPr>
              <a:t> </a:t>
            </a:r>
            <a:r>
              <a:rPr lang="en-US" altLang="en-US" sz="1400" dirty="0" smtClean="0">
                <a:solidFill>
                  <a:srgbClr val="800080"/>
                </a:solidFill>
                <a:latin typeface="Courier New" panose="02070309020205020404" pitchFamily="49" charset="0"/>
              </a:rPr>
              <a:t>  {</a:t>
            </a:r>
            <a:endParaRPr lang="en-US" altLang="en-US" sz="1400" dirty="0">
              <a:solidFill>
                <a:srgbClr val="800080"/>
              </a:solidFill>
              <a:latin typeface="Courier New" panose="02070309020205020404" pitchFamily="49" charset="0"/>
            </a:endParaRPr>
          </a:p>
          <a:p>
            <a:pPr>
              <a:lnSpc>
                <a:spcPct val="90000"/>
              </a:lnSpc>
            </a:pPr>
            <a:r>
              <a:rPr lang="en-US" altLang="en-US" sz="1400" dirty="0" smtClean="0">
                <a:solidFill>
                  <a:srgbClr val="800080"/>
                </a:solidFill>
                <a:latin typeface="Courier New" panose="02070309020205020404" pitchFamily="49" charset="0"/>
              </a:rPr>
              <a:t>     q1=q1-</a:t>
            </a:r>
            <a:r>
              <a:rPr lang="en-US" altLang="en-US" sz="1400" dirty="0">
                <a:solidFill>
                  <a:srgbClr val="800080"/>
                </a:solidFill>
                <a:latin typeface="Courier New" panose="02070309020205020404" pitchFamily="49" charset="0"/>
              </a:rPr>
              <a:t>&gt;next;</a:t>
            </a:r>
          </a:p>
          <a:p>
            <a:pPr>
              <a:lnSpc>
                <a:spcPct val="90000"/>
              </a:lnSpc>
            </a:pPr>
            <a:r>
              <a:rPr lang="en-US" altLang="en-US" sz="1400" dirty="0" smtClean="0">
                <a:solidFill>
                  <a:srgbClr val="800080"/>
                </a:solidFill>
                <a:latin typeface="Courier New" panose="02070309020205020404" pitchFamily="49" charset="0"/>
              </a:rPr>
              <a:t>     count</a:t>
            </a:r>
            <a:r>
              <a:rPr lang="en-US" altLang="en-US" sz="1400" dirty="0">
                <a:solidFill>
                  <a:srgbClr val="800080"/>
                </a:solidFill>
                <a:latin typeface="Courier New" panose="02070309020205020404" pitchFamily="49" charset="0"/>
              </a:rPr>
              <a:t>++;</a:t>
            </a:r>
          </a:p>
          <a:p>
            <a:pPr>
              <a:lnSpc>
                <a:spcPct val="90000"/>
              </a:lnSpc>
            </a:pPr>
            <a:r>
              <a:rPr lang="en-US" altLang="en-US" sz="1400" dirty="0" smtClean="0">
                <a:solidFill>
                  <a:srgbClr val="800080"/>
                </a:solidFill>
                <a:latin typeface="Courier New" panose="02070309020205020404" pitchFamily="49" charset="0"/>
              </a:rPr>
              <a:t>   }</a:t>
            </a:r>
            <a:endParaRPr lang="en-US" altLang="en-US" sz="1400" dirty="0">
              <a:solidFill>
                <a:srgbClr val="800080"/>
              </a:solidFill>
              <a:latin typeface="Courier New" panose="02070309020205020404" pitchFamily="49" charset="0"/>
            </a:endParaRPr>
          </a:p>
          <a:p>
            <a:pPr>
              <a:lnSpc>
                <a:spcPct val="90000"/>
              </a:lnSpc>
            </a:pPr>
            <a:r>
              <a:rPr lang="en-US" altLang="en-US" sz="1400" dirty="0">
                <a:solidFill>
                  <a:srgbClr val="800080"/>
                </a:solidFill>
                <a:latin typeface="Courier New" panose="02070309020205020404" pitchFamily="49" charset="0"/>
              </a:rPr>
              <a:t>return count;</a:t>
            </a:r>
          </a:p>
          <a:p>
            <a:pPr>
              <a:lnSpc>
                <a:spcPct val="90000"/>
              </a:lnSpc>
            </a:pPr>
            <a:r>
              <a:rPr lang="en-US" altLang="en-US" sz="1400" dirty="0" smtClean="0">
                <a:solidFill>
                  <a:srgbClr val="800080"/>
                </a:solidFill>
                <a:latin typeface="Courier New" panose="02070309020205020404" pitchFamily="49" charset="0"/>
              </a:rPr>
              <a:t>}</a:t>
            </a:r>
            <a:endParaRPr lang="en-US" altLang="en-US" sz="1400" dirty="0">
              <a:solidFill>
                <a:srgbClr val="800080"/>
              </a:solidFill>
              <a:latin typeface="Courier New" panose="02070309020205020404" pitchFamily="49" charset="0"/>
            </a:endParaRPr>
          </a:p>
        </p:txBody>
      </p:sp>
      <p:sp>
        <p:nvSpPr>
          <p:cNvPr id="8" name="Rounded Rectangle 7"/>
          <p:cNvSpPr/>
          <p:nvPr/>
        </p:nvSpPr>
        <p:spPr>
          <a:xfrm>
            <a:off x="464591" y="3713826"/>
            <a:ext cx="2880320" cy="2271700"/>
          </a:xfrm>
          <a:prstGeom prst="roundRect">
            <a:avLst>
              <a:gd name="adj" fmla="val 2871"/>
            </a:avLst>
          </a:prstGeom>
          <a:solidFill>
            <a:srgbClr val="ECEFF8"/>
          </a:solidFill>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pPr>
              <a:lnSpc>
                <a:spcPct val="90000"/>
              </a:lnSpc>
            </a:pPr>
            <a:r>
              <a:rPr lang="en-US" altLang="en-US" sz="1400" dirty="0" err="1">
                <a:solidFill>
                  <a:srgbClr val="800080"/>
                </a:solidFill>
                <a:latin typeface="Courier New" panose="02070309020205020404" pitchFamily="49" charset="0"/>
              </a:rPr>
              <a:t>int</a:t>
            </a:r>
            <a:r>
              <a:rPr lang="en-US" altLang="en-US" sz="1400" dirty="0">
                <a:solidFill>
                  <a:srgbClr val="800080"/>
                </a:solidFill>
                <a:latin typeface="Courier New" panose="02070309020205020404" pitchFamily="49" charset="0"/>
              </a:rPr>
              <a:t> peek (queue *q)</a:t>
            </a:r>
          </a:p>
          <a:p>
            <a:pPr>
              <a:lnSpc>
                <a:spcPct val="90000"/>
              </a:lnSpc>
            </a:pPr>
            <a:r>
              <a:rPr lang="en-US" altLang="en-US" sz="1400" dirty="0">
                <a:solidFill>
                  <a:srgbClr val="800080"/>
                </a:solidFill>
                <a:latin typeface="Courier New" panose="02070309020205020404" pitchFamily="49" charset="0"/>
              </a:rPr>
              <a:t>{</a:t>
            </a:r>
          </a:p>
          <a:p>
            <a:pPr>
              <a:lnSpc>
                <a:spcPct val="90000"/>
              </a:lnSpc>
            </a:pPr>
            <a:r>
              <a:rPr lang="en-US" altLang="en-US" sz="1400" dirty="0" smtClean="0">
                <a:solidFill>
                  <a:srgbClr val="800080"/>
                </a:solidFill>
                <a:latin typeface="Courier New" panose="02070309020205020404" pitchFamily="49" charset="0"/>
              </a:rPr>
              <a:t>   queue *</a:t>
            </a:r>
            <a:r>
              <a:rPr lang="en-US" altLang="en-US" sz="1400" dirty="0">
                <a:solidFill>
                  <a:srgbClr val="800080"/>
                </a:solidFill>
                <a:latin typeface="Courier New" panose="02070309020205020404" pitchFamily="49" charset="0"/>
              </a:rPr>
              <a:t>q1;</a:t>
            </a:r>
          </a:p>
          <a:p>
            <a:pPr>
              <a:lnSpc>
                <a:spcPct val="90000"/>
              </a:lnSpc>
            </a:pPr>
            <a:r>
              <a:rPr lang="en-US" altLang="en-US" sz="1400" dirty="0" smtClean="0">
                <a:solidFill>
                  <a:srgbClr val="800080"/>
                </a:solidFill>
                <a:latin typeface="Courier New" panose="02070309020205020404" pitchFamily="49" charset="0"/>
              </a:rPr>
              <a:t>   q1=q</a:t>
            </a:r>
            <a:r>
              <a:rPr lang="en-US" altLang="en-US" sz="1400" dirty="0">
                <a:solidFill>
                  <a:srgbClr val="800080"/>
                </a:solidFill>
                <a:latin typeface="Courier New" panose="02070309020205020404" pitchFamily="49" charset="0"/>
              </a:rPr>
              <a:t>;</a:t>
            </a:r>
          </a:p>
          <a:p>
            <a:pPr>
              <a:lnSpc>
                <a:spcPct val="90000"/>
              </a:lnSpc>
            </a:pPr>
            <a:r>
              <a:rPr lang="en-US" altLang="en-US" sz="1400" dirty="0" smtClean="0">
                <a:solidFill>
                  <a:srgbClr val="800080"/>
                </a:solidFill>
                <a:latin typeface="Courier New" panose="02070309020205020404" pitchFamily="49" charset="0"/>
              </a:rPr>
              <a:t>   while(q1-</a:t>
            </a:r>
            <a:r>
              <a:rPr lang="en-US" altLang="en-US" sz="1400" dirty="0">
                <a:solidFill>
                  <a:srgbClr val="800080"/>
                </a:solidFill>
                <a:latin typeface="Courier New" panose="02070309020205020404" pitchFamily="49" charset="0"/>
              </a:rPr>
              <a:t>&gt;next!=NULL)</a:t>
            </a:r>
          </a:p>
          <a:p>
            <a:pPr>
              <a:lnSpc>
                <a:spcPct val="90000"/>
              </a:lnSpc>
            </a:pPr>
            <a:r>
              <a:rPr lang="en-US" altLang="en-US" sz="1400" dirty="0" smtClean="0">
                <a:solidFill>
                  <a:srgbClr val="800080"/>
                </a:solidFill>
                <a:latin typeface="Courier New" panose="02070309020205020404" pitchFamily="49" charset="0"/>
              </a:rPr>
              <a:t>      q1=q1-</a:t>
            </a:r>
            <a:r>
              <a:rPr lang="en-US" altLang="en-US" sz="1400" dirty="0">
                <a:solidFill>
                  <a:srgbClr val="800080"/>
                </a:solidFill>
                <a:latin typeface="Courier New" panose="02070309020205020404" pitchFamily="49" charset="0"/>
              </a:rPr>
              <a:t>&gt;next;</a:t>
            </a:r>
          </a:p>
          <a:p>
            <a:pPr>
              <a:lnSpc>
                <a:spcPct val="90000"/>
              </a:lnSpc>
            </a:pPr>
            <a:r>
              <a:rPr lang="en-US" altLang="en-US" sz="1400" dirty="0">
                <a:solidFill>
                  <a:srgbClr val="800080"/>
                </a:solidFill>
                <a:latin typeface="Courier New" panose="02070309020205020404" pitchFamily="49" charset="0"/>
              </a:rPr>
              <a:t>return (q1-&gt;</a:t>
            </a:r>
            <a:r>
              <a:rPr lang="en-US" altLang="en-US" sz="1400" dirty="0" err="1">
                <a:solidFill>
                  <a:srgbClr val="800080"/>
                </a:solidFill>
                <a:latin typeface="Courier New" panose="02070309020205020404" pitchFamily="49" charset="0"/>
              </a:rPr>
              <a:t>val</a:t>
            </a:r>
            <a:r>
              <a:rPr lang="en-US" altLang="en-US" sz="1400" dirty="0">
                <a:solidFill>
                  <a:srgbClr val="800080"/>
                </a:solidFill>
                <a:latin typeface="Courier New" panose="02070309020205020404" pitchFamily="49" charset="0"/>
              </a:rPr>
              <a:t>);</a:t>
            </a:r>
          </a:p>
          <a:p>
            <a:pPr>
              <a:lnSpc>
                <a:spcPct val="90000"/>
              </a:lnSpc>
            </a:pPr>
            <a:r>
              <a:rPr lang="en-US" altLang="en-US" sz="1400" dirty="0">
                <a:solidFill>
                  <a:srgbClr val="800080"/>
                </a:solidFill>
                <a:latin typeface="Courier New" panose="02070309020205020404" pitchFamily="49" charset="0"/>
              </a:rPr>
              <a:t>}</a:t>
            </a:r>
          </a:p>
        </p:txBody>
      </p:sp>
      <p:sp>
        <p:nvSpPr>
          <p:cNvPr id="9" name="Rounded Rectangle 8"/>
          <p:cNvSpPr/>
          <p:nvPr/>
        </p:nvSpPr>
        <p:spPr>
          <a:xfrm>
            <a:off x="4166289" y="1772816"/>
            <a:ext cx="4011821" cy="3456384"/>
          </a:xfrm>
          <a:prstGeom prst="roundRect">
            <a:avLst>
              <a:gd name="adj" fmla="val 2871"/>
            </a:avLst>
          </a:prstGeom>
          <a:solidFill>
            <a:srgbClr val="ECEFF8"/>
          </a:solidFill>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pPr>
              <a:lnSpc>
                <a:spcPct val="90000"/>
              </a:lnSpc>
            </a:pPr>
            <a:r>
              <a:rPr lang="en-US" altLang="en-US" sz="1400" dirty="0" err="1">
                <a:solidFill>
                  <a:srgbClr val="800080"/>
                </a:solidFill>
                <a:latin typeface="Courier New" panose="02070309020205020404" pitchFamily="49" charset="0"/>
              </a:rPr>
              <a:t>int</a:t>
            </a:r>
            <a:r>
              <a:rPr lang="en-US" altLang="en-US" sz="1400" dirty="0">
                <a:solidFill>
                  <a:srgbClr val="800080"/>
                </a:solidFill>
                <a:latin typeface="Courier New" panose="02070309020205020404" pitchFamily="49" charset="0"/>
              </a:rPr>
              <a:t> </a:t>
            </a:r>
            <a:r>
              <a:rPr lang="en-US" altLang="en-US" sz="1400" dirty="0" err="1">
                <a:solidFill>
                  <a:srgbClr val="800080"/>
                </a:solidFill>
                <a:latin typeface="Courier New" panose="02070309020205020404" pitchFamily="49" charset="0"/>
              </a:rPr>
              <a:t>dequeue</a:t>
            </a:r>
            <a:r>
              <a:rPr lang="en-US" altLang="en-US" sz="1400" dirty="0">
                <a:solidFill>
                  <a:srgbClr val="800080"/>
                </a:solidFill>
                <a:latin typeface="Courier New" panose="02070309020205020404" pitchFamily="49" charset="0"/>
              </a:rPr>
              <a:t> (queue *q)</a:t>
            </a:r>
          </a:p>
          <a:p>
            <a:pPr>
              <a:lnSpc>
                <a:spcPct val="90000"/>
              </a:lnSpc>
            </a:pPr>
            <a:r>
              <a:rPr lang="en-US" altLang="en-US" sz="1400" dirty="0">
                <a:solidFill>
                  <a:srgbClr val="800080"/>
                </a:solidFill>
                <a:latin typeface="Courier New" panose="02070309020205020404" pitchFamily="49" charset="0"/>
              </a:rPr>
              <a:t>{</a:t>
            </a:r>
          </a:p>
          <a:p>
            <a:pPr>
              <a:lnSpc>
                <a:spcPct val="90000"/>
              </a:lnSpc>
            </a:pPr>
            <a:r>
              <a:rPr lang="en-US" altLang="en-US" sz="1400" dirty="0" smtClean="0">
                <a:solidFill>
                  <a:srgbClr val="800080"/>
                </a:solidFill>
                <a:latin typeface="Courier New" panose="02070309020205020404" pitchFamily="49" charset="0"/>
              </a:rPr>
              <a:t>   </a:t>
            </a:r>
            <a:r>
              <a:rPr lang="en-US" altLang="en-US" sz="1400" dirty="0" err="1" smtClean="0">
                <a:solidFill>
                  <a:srgbClr val="800080"/>
                </a:solidFill>
                <a:latin typeface="Courier New" panose="02070309020205020404" pitchFamily="49" charset="0"/>
              </a:rPr>
              <a:t>int</a:t>
            </a:r>
            <a:r>
              <a:rPr lang="en-US" altLang="en-US" sz="1400" dirty="0" smtClean="0">
                <a:solidFill>
                  <a:srgbClr val="800080"/>
                </a:solidFill>
                <a:latin typeface="Courier New" panose="02070309020205020404" pitchFamily="49" charset="0"/>
              </a:rPr>
              <a:t> </a:t>
            </a:r>
            <a:r>
              <a:rPr lang="en-US" altLang="en-US" sz="1400" dirty="0" err="1">
                <a:solidFill>
                  <a:srgbClr val="800080"/>
                </a:solidFill>
                <a:latin typeface="Courier New" panose="02070309020205020404" pitchFamily="49" charset="0"/>
              </a:rPr>
              <a:t>val</a:t>
            </a:r>
            <a:r>
              <a:rPr lang="en-US" altLang="en-US" sz="1400" dirty="0">
                <a:solidFill>
                  <a:srgbClr val="800080"/>
                </a:solidFill>
                <a:latin typeface="Courier New" panose="02070309020205020404" pitchFamily="49" charset="0"/>
              </a:rPr>
              <a:t>;</a:t>
            </a:r>
          </a:p>
          <a:p>
            <a:pPr>
              <a:lnSpc>
                <a:spcPct val="90000"/>
              </a:lnSpc>
            </a:pPr>
            <a:r>
              <a:rPr lang="en-US" altLang="en-US" sz="1400" dirty="0" smtClean="0">
                <a:solidFill>
                  <a:srgbClr val="800080"/>
                </a:solidFill>
                <a:latin typeface="Courier New" panose="02070309020205020404" pitchFamily="49" charset="0"/>
              </a:rPr>
              <a:t>   queue </a:t>
            </a:r>
            <a:r>
              <a:rPr lang="en-US" altLang="en-US" sz="1400" dirty="0">
                <a:solidFill>
                  <a:srgbClr val="800080"/>
                </a:solidFill>
                <a:latin typeface="Courier New" panose="02070309020205020404" pitchFamily="49" charset="0"/>
              </a:rPr>
              <a:t>*q1,*</a:t>
            </a:r>
            <a:r>
              <a:rPr lang="en-US" altLang="en-US" sz="1400" dirty="0" err="1">
                <a:solidFill>
                  <a:srgbClr val="800080"/>
                </a:solidFill>
                <a:latin typeface="Courier New" panose="02070309020205020404" pitchFamily="49" charset="0"/>
              </a:rPr>
              <a:t>prev</a:t>
            </a:r>
            <a:r>
              <a:rPr lang="en-US" altLang="en-US" sz="1400" dirty="0">
                <a:solidFill>
                  <a:srgbClr val="800080"/>
                </a:solidFill>
                <a:latin typeface="Courier New" panose="02070309020205020404" pitchFamily="49" charset="0"/>
              </a:rPr>
              <a:t>;</a:t>
            </a:r>
          </a:p>
          <a:p>
            <a:pPr>
              <a:lnSpc>
                <a:spcPct val="90000"/>
              </a:lnSpc>
            </a:pPr>
            <a:r>
              <a:rPr lang="en-US" altLang="en-US" sz="1400" dirty="0" smtClean="0">
                <a:solidFill>
                  <a:srgbClr val="800080"/>
                </a:solidFill>
                <a:latin typeface="Courier New" panose="02070309020205020404" pitchFamily="49" charset="0"/>
              </a:rPr>
              <a:t>   q1=q</a:t>
            </a:r>
            <a:r>
              <a:rPr lang="en-US" altLang="en-US" sz="1400" dirty="0">
                <a:solidFill>
                  <a:srgbClr val="800080"/>
                </a:solidFill>
                <a:latin typeface="Courier New" panose="02070309020205020404" pitchFamily="49" charset="0"/>
              </a:rPr>
              <a:t>;</a:t>
            </a:r>
          </a:p>
          <a:p>
            <a:pPr>
              <a:lnSpc>
                <a:spcPct val="90000"/>
              </a:lnSpc>
            </a:pPr>
            <a:r>
              <a:rPr lang="en-US" altLang="en-US" sz="1400" dirty="0" smtClean="0">
                <a:solidFill>
                  <a:srgbClr val="800080"/>
                </a:solidFill>
                <a:latin typeface="Courier New" panose="02070309020205020404" pitchFamily="49" charset="0"/>
              </a:rPr>
              <a:t>   while(q1-</a:t>
            </a:r>
            <a:r>
              <a:rPr lang="en-US" altLang="en-US" sz="1400" dirty="0">
                <a:solidFill>
                  <a:srgbClr val="800080"/>
                </a:solidFill>
                <a:latin typeface="Courier New" panose="02070309020205020404" pitchFamily="49" charset="0"/>
              </a:rPr>
              <a:t>&gt;next!=NULL) </a:t>
            </a:r>
            <a:endParaRPr lang="en-US" altLang="en-US" sz="1400" dirty="0" smtClean="0">
              <a:solidFill>
                <a:srgbClr val="800080"/>
              </a:solidFill>
              <a:latin typeface="Courier New" panose="02070309020205020404" pitchFamily="49" charset="0"/>
            </a:endParaRPr>
          </a:p>
          <a:p>
            <a:pPr>
              <a:lnSpc>
                <a:spcPct val="90000"/>
              </a:lnSpc>
            </a:pPr>
            <a:r>
              <a:rPr lang="en-US" altLang="en-US" sz="1400" dirty="0">
                <a:solidFill>
                  <a:srgbClr val="800080"/>
                </a:solidFill>
                <a:latin typeface="Courier New" panose="02070309020205020404" pitchFamily="49" charset="0"/>
              </a:rPr>
              <a:t> </a:t>
            </a:r>
            <a:r>
              <a:rPr lang="en-US" altLang="en-US" sz="1400" dirty="0" smtClean="0">
                <a:solidFill>
                  <a:srgbClr val="800080"/>
                </a:solidFill>
                <a:latin typeface="Courier New" panose="02070309020205020404" pitchFamily="49" charset="0"/>
              </a:rPr>
              <a:t>  {</a:t>
            </a:r>
            <a:endParaRPr lang="en-US" altLang="en-US" sz="1400" dirty="0">
              <a:solidFill>
                <a:srgbClr val="800080"/>
              </a:solidFill>
              <a:latin typeface="Courier New" panose="02070309020205020404" pitchFamily="49" charset="0"/>
            </a:endParaRPr>
          </a:p>
          <a:p>
            <a:pPr>
              <a:lnSpc>
                <a:spcPct val="90000"/>
              </a:lnSpc>
            </a:pPr>
            <a:r>
              <a:rPr lang="en-US" altLang="en-US" sz="1400" dirty="0" smtClean="0">
                <a:solidFill>
                  <a:srgbClr val="800080"/>
                </a:solidFill>
                <a:latin typeface="Courier New" panose="02070309020205020404" pitchFamily="49" charset="0"/>
              </a:rPr>
              <a:t>      </a:t>
            </a:r>
            <a:r>
              <a:rPr lang="en-US" altLang="en-US" sz="1400" dirty="0" err="1" smtClean="0">
                <a:solidFill>
                  <a:srgbClr val="800080"/>
                </a:solidFill>
                <a:latin typeface="Courier New" panose="02070309020205020404" pitchFamily="49" charset="0"/>
              </a:rPr>
              <a:t>prev</a:t>
            </a:r>
            <a:r>
              <a:rPr lang="en-US" altLang="en-US" sz="1400" dirty="0" smtClean="0">
                <a:solidFill>
                  <a:srgbClr val="800080"/>
                </a:solidFill>
                <a:latin typeface="Courier New" panose="02070309020205020404" pitchFamily="49" charset="0"/>
              </a:rPr>
              <a:t>=q1</a:t>
            </a:r>
            <a:r>
              <a:rPr lang="en-US" altLang="en-US" sz="1400" dirty="0">
                <a:solidFill>
                  <a:srgbClr val="800080"/>
                </a:solidFill>
                <a:latin typeface="Courier New" panose="02070309020205020404" pitchFamily="49" charset="0"/>
              </a:rPr>
              <a:t>;</a:t>
            </a:r>
          </a:p>
          <a:p>
            <a:pPr>
              <a:lnSpc>
                <a:spcPct val="90000"/>
              </a:lnSpc>
            </a:pPr>
            <a:r>
              <a:rPr lang="en-US" altLang="en-US" sz="1400" dirty="0" smtClean="0">
                <a:solidFill>
                  <a:srgbClr val="800080"/>
                </a:solidFill>
                <a:latin typeface="Courier New" panose="02070309020205020404" pitchFamily="49" charset="0"/>
              </a:rPr>
              <a:t>      q1=q1-</a:t>
            </a:r>
            <a:r>
              <a:rPr lang="en-US" altLang="en-US" sz="1400" dirty="0">
                <a:solidFill>
                  <a:srgbClr val="800080"/>
                </a:solidFill>
                <a:latin typeface="Courier New" panose="02070309020205020404" pitchFamily="49" charset="0"/>
              </a:rPr>
              <a:t>&gt;next;</a:t>
            </a:r>
          </a:p>
          <a:p>
            <a:pPr>
              <a:lnSpc>
                <a:spcPct val="90000"/>
              </a:lnSpc>
            </a:pPr>
            <a:r>
              <a:rPr lang="en-US" altLang="en-US" sz="1400" dirty="0" smtClean="0">
                <a:solidFill>
                  <a:srgbClr val="800080"/>
                </a:solidFill>
                <a:latin typeface="Courier New" panose="02070309020205020404" pitchFamily="49" charset="0"/>
              </a:rPr>
              <a:t>   }</a:t>
            </a:r>
            <a:endParaRPr lang="en-US" altLang="en-US" sz="1400" dirty="0">
              <a:solidFill>
                <a:srgbClr val="800080"/>
              </a:solidFill>
              <a:latin typeface="Courier New" panose="02070309020205020404" pitchFamily="49" charset="0"/>
            </a:endParaRPr>
          </a:p>
          <a:p>
            <a:pPr>
              <a:lnSpc>
                <a:spcPct val="90000"/>
              </a:lnSpc>
            </a:pPr>
            <a:r>
              <a:rPr lang="en-US" altLang="en-US" sz="1400" dirty="0" smtClean="0">
                <a:solidFill>
                  <a:srgbClr val="800080"/>
                </a:solidFill>
                <a:latin typeface="Courier New" panose="02070309020205020404" pitchFamily="49" charset="0"/>
              </a:rPr>
              <a:t>   </a:t>
            </a:r>
            <a:r>
              <a:rPr lang="en-US" altLang="en-US" sz="1400" dirty="0" err="1" smtClean="0">
                <a:solidFill>
                  <a:srgbClr val="800080"/>
                </a:solidFill>
                <a:latin typeface="Courier New" panose="02070309020205020404" pitchFamily="49" charset="0"/>
              </a:rPr>
              <a:t>val</a:t>
            </a:r>
            <a:r>
              <a:rPr lang="en-US" altLang="en-US" sz="1400" dirty="0" smtClean="0">
                <a:solidFill>
                  <a:srgbClr val="800080"/>
                </a:solidFill>
                <a:latin typeface="Courier New" panose="02070309020205020404" pitchFamily="49" charset="0"/>
              </a:rPr>
              <a:t>=q1-</a:t>
            </a:r>
            <a:r>
              <a:rPr lang="en-US" altLang="en-US" sz="1400" dirty="0">
                <a:solidFill>
                  <a:srgbClr val="800080"/>
                </a:solidFill>
                <a:latin typeface="Courier New" panose="02070309020205020404" pitchFamily="49" charset="0"/>
              </a:rPr>
              <a:t>&gt;</a:t>
            </a:r>
            <a:r>
              <a:rPr lang="en-US" altLang="en-US" sz="1400" dirty="0" err="1">
                <a:solidFill>
                  <a:srgbClr val="800080"/>
                </a:solidFill>
                <a:latin typeface="Courier New" panose="02070309020205020404" pitchFamily="49" charset="0"/>
              </a:rPr>
              <a:t>val</a:t>
            </a:r>
            <a:r>
              <a:rPr lang="en-US" altLang="en-US" sz="1400" dirty="0">
                <a:solidFill>
                  <a:srgbClr val="800080"/>
                </a:solidFill>
                <a:latin typeface="Courier New" panose="02070309020205020404" pitchFamily="49" charset="0"/>
              </a:rPr>
              <a:t>;</a:t>
            </a:r>
          </a:p>
          <a:p>
            <a:pPr>
              <a:lnSpc>
                <a:spcPct val="90000"/>
              </a:lnSpc>
            </a:pPr>
            <a:r>
              <a:rPr lang="en-US" altLang="en-US" sz="1400" dirty="0" smtClean="0">
                <a:solidFill>
                  <a:srgbClr val="800080"/>
                </a:solidFill>
                <a:latin typeface="Courier New" panose="02070309020205020404" pitchFamily="49" charset="0"/>
              </a:rPr>
              <a:t>   </a:t>
            </a:r>
            <a:r>
              <a:rPr lang="en-US" altLang="en-US" sz="1400" dirty="0" err="1" smtClean="0">
                <a:solidFill>
                  <a:srgbClr val="800080"/>
                </a:solidFill>
                <a:latin typeface="Courier New" panose="02070309020205020404" pitchFamily="49" charset="0"/>
              </a:rPr>
              <a:t>prev</a:t>
            </a:r>
            <a:r>
              <a:rPr lang="en-US" altLang="en-US" sz="1400" dirty="0" smtClean="0">
                <a:solidFill>
                  <a:srgbClr val="800080"/>
                </a:solidFill>
                <a:latin typeface="Courier New" panose="02070309020205020404" pitchFamily="49" charset="0"/>
              </a:rPr>
              <a:t>-</a:t>
            </a:r>
            <a:r>
              <a:rPr lang="en-US" altLang="en-US" sz="1400" dirty="0">
                <a:solidFill>
                  <a:srgbClr val="800080"/>
                </a:solidFill>
                <a:latin typeface="Courier New" panose="02070309020205020404" pitchFamily="49" charset="0"/>
              </a:rPr>
              <a:t>&gt;next=NULL;</a:t>
            </a:r>
          </a:p>
          <a:p>
            <a:pPr>
              <a:lnSpc>
                <a:spcPct val="90000"/>
              </a:lnSpc>
            </a:pPr>
            <a:r>
              <a:rPr lang="en-US" altLang="en-US" sz="1400" dirty="0" smtClean="0">
                <a:solidFill>
                  <a:srgbClr val="800080"/>
                </a:solidFill>
                <a:latin typeface="Courier New" panose="02070309020205020404" pitchFamily="49" charset="0"/>
              </a:rPr>
              <a:t>   free(q1</a:t>
            </a:r>
            <a:r>
              <a:rPr lang="en-US" altLang="en-US" sz="1400" dirty="0">
                <a:solidFill>
                  <a:srgbClr val="800080"/>
                </a:solidFill>
                <a:latin typeface="Courier New" panose="02070309020205020404" pitchFamily="49" charset="0"/>
              </a:rPr>
              <a:t>);</a:t>
            </a:r>
          </a:p>
          <a:p>
            <a:pPr>
              <a:lnSpc>
                <a:spcPct val="90000"/>
              </a:lnSpc>
            </a:pPr>
            <a:r>
              <a:rPr lang="en-US" altLang="en-US" sz="1400" dirty="0">
                <a:solidFill>
                  <a:srgbClr val="800080"/>
                </a:solidFill>
                <a:latin typeface="Courier New" panose="02070309020205020404" pitchFamily="49" charset="0"/>
              </a:rPr>
              <a:t>return (</a:t>
            </a:r>
            <a:r>
              <a:rPr lang="en-US" altLang="en-US" sz="1400" dirty="0" err="1">
                <a:solidFill>
                  <a:srgbClr val="800080"/>
                </a:solidFill>
                <a:latin typeface="Courier New" panose="02070309020205020404" pitchFamily="49" charset="0"/>
              </a:rPr>
              <a:t>val</a:t>
            </a:r>
            <a:r>
              <a:rPr lang="en-US" altLang="en-US" sz="1400" dirty="0">
                <a:solidFill>
                  <a:srgbClr val="800080"/>
                </a:solidFill>
                <a:latin typeface="Courier New" panose="02070309020205020404" pitchFamily="49" charset="0"/>
              </a:rPr>
              <a:t>);</a:t>
            </a:r>
          </a:p>
          <a:p>
            <a:pPr>
              <a:lnSpc>
                <a:spcPct val="90000"/>
              </a:lnSpc>
            </a:pPr>
            <a:r>
              <a:rPr lang="en-US" altLang="en-US" sz="1400" dirty="0">
                <a:solidFill>
                  <a:srgbClr val="800080"/>
                </a:solidFill>
                <a:latin typeface="Courier New" panose="02070309020205020404" pitchFamily="49" charset="0"/>
              </a:rPr>
              <a:t>}</a:t>
            </a:r>
          </a:p>
        </p:txBody>
      </p:sp>
    </p:spTree>
    <p:extLst>
      <p:ext uri="{BB962C8B-B14F-4D97-AF65-F5344CB8AC3E}">
        <p14:creationId xmlns:p14="http://schemas.microsoft.com/office/powerpoint/2010/main" val="304357597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
          <p:cNvSpPr>
            <a:spLocks noGrp="1" noChangeArrowheads="1"/>
          </p:cNvSpPr>
          <p:nvPr>
            <p:ph idx="4294967295"/>
          </p:nvPr>
        </p:nvSpPr>
        <p:spPr>
          <a:xfrm>
            <a:off x="421196" y="1265237"/>
            <a:ext cx="8229600" cy="4525963"/>
          </a:xfrm>
          <a:prstGeom prst="rect">
            <a:avLst/>
          </a:prstGeom>
        </p:spPr>
        <p:txBody>
          <a:bodyPr>
            <a:normAutofit/>
          </a:bodyPr>
          <a:lstStyle/>
          <a:p>
            <a:pPr>
              <a:buFont typeface="Arial" panose="020B0604020202020204" pitchFamily="34" charset="0"/>
              <a:buChar char="•"/>
            </a:pPr>
            <a:r>
              <a:rPr lang="en-IN" altLang="en-US" dirty="0">
                <a:solidFill>
                  <a:srgbClr val="002060"/>
                </a:solidFill>
                <a:latin typeface="Times New Roman" pitchFamily="18" charset="0"/>
                <a:cs typeface="Times New Roman" pitchFamily="18" charset="0"/>
              </a:rPr>
              <a:t>The size of the queue depends on the number and order of </a:t>
            </a:r>
            <a:r>
              <a:rPr lang="en-IN" altLang="en-US" dirty="0" err="1">
                <a:solidFill>
                  <a:srgbClr val="002060"/>
                </a:solidFill>
                <a:latin typeface="Times New Roman" pitchFamily="18" charset="0"/>
                <a:cs typeface="Times New Roman" pitchFamily="18" charset="0"/>
              </a:rPr>
              <a:t>enqueue</a:t>
            </a:r>
            <a:r>
              <a:rPr lang="en-IN" altLang="en-US" dirty="0">
                <a:solidFill>
                  <a:srgbClr val="002060"/>
                </a:solidFill>
                <a:latin typeface="Times New Roman" pitchFamily="18" charset="0"/>
                <a:cs typeface="Times New Roman" pitchFamily="18" charset="0"/>
              </a:rPr>
              <a:t> and </a:t>
            </a:r>
            <a:r>
              <a:rPr lang="en-IN" altLang="en-US" dirty="0" err="1">
                <a:solidFill>
                  <a:srgbClr val="002060"/>
                </a:solidFill>
                <a:latin typeface="Times New Roman" pitchFamily="18" charset="0"/>
                <a:cs typeface="Times New Roman" pitchFamily="18" charset="0"/>
              </a:rPr>
              <a:t>dequeue</a:t>
            </a:r>
            <a:r>
              <a:rPr lang="en-IN" altLang="en-US" dirty="0">
                <a:solidFill>
                  <a:srgbClr val="002060"/>
                </a:solidFill>
                <a:latin typeface="Times New Roman" pitchFamily="18" charset="0"/>
                <a:cs typeface="Times New Roman" pitchFamily="18" charset="0"/>
              </a:rPr>
              <a:t>.</a:t>
            </a:r>
          </a:p>
          <a:p>
            <a:pPr>
              <a:buFont typeface="Arial" panose="020B0604020202020204" pitchFamily="34" charset="0"/>
              <a:buChar char="•"/>
            </a:pPr>
            <a:r>
              <a:rPr lang="en-IN" altLang="en-US" dirty="0">
                <a:solidFill>
                  <a:srgbClr val="002060"/>
                </a:solidFill>
                <a:latin typeface="Times New Roman" pitchFamily="18" charset="0"/>
                <a:cs typeface="Times New Roman" pitchFamily="18" charset="0"/>
              </a:rPr>
              <a:t>It may be situation where memory is available but </a:t>
            </a:r>
            <a:r>
              <a:rPr lang="en-IN" altLang="en-US" dirty="0" err="1">
                <a:solidFill>
                  <a:srgbClr val="002060"/>
                </a:solidFill>
                <a:latin typeface="Times New Roman" pitchFamily="18" charset="0"/>
                <a:cs typeface="Times New Roman" pitchFamily="18" charset="0"/>
              </a:rPr>
              <a:t>enqueue</a:t>
            </a:r>
            <a:r>
              <a:rPr lang="en-IN" altLang="en-US" dirty="0">
                <a:solidFill>
                  <a:srgbClr val="002060"/>
                </a:solidFill>
                <a:latin typeface="Times New Roman" pitchFamily="18" charset="0"/>
                <a:cs typeface="Times New Roman" pitchFamily="18" charset="0"/>
              </a:rPr>
              <a:t> is not possible.</a:t>
            </a:r>
            <a:endParaRPr lang="en-US" altLang="en-US" dirty="0">
              <a:solidFill>
                <a:srgbClr val="002060"/>
              </a:solidFill>
              <a:latin typeface="Times New Roman" pitchFamily="18" charset="0"/>
              <a:cs typeface="Times New Roman" pitchFamily="18" charset="0"/>
            </a:endParaRPr>
          </a:p>
        </p:txBody>
      </p:sp>
      <p:sp>
        <p:nvSpPr>
          <p:cNvPr id="80899"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IN" altLang="en-US" sz="1200" smtClean="0">
                <a:solidFill>
                  <a:srgbClr val="898989"/>
                </a:solidFill>
                <a:latin typeface="Times New Roman" panose="02020603050405020304" pitchFamily="18" charset="0"/>
              </a:rPr>
              <a:t>Autumn 2016</a:t>
            </a:r>
            <a:endParaRPr lang="en-US" altLang="en-US" sz="1200" smtClean="0">
              <a:solidFill>
                <a:srgbClr val="898989"/>
              </a:solidFill>
              <a:latin typeface="Times New Roman" panose="02020603050405020304" pitchFamily="18" charset="0"/>
            </a:endParaRPr>
          </a:p>
        </p:txBody>
      </p:sp>
      <p:sp>
        <p:nvSpPr>
          <p:cNvPr id="28" name="Footer Placeholder 4"/>
          <p:cNvSpPr>
            <a:spLocks noGrp="1"/>
          </p:cNvSpPr>
          <p:nvPr>
            <p:ph type="ftr" sz="quarter" idx="11"/>
          </p:nvPr>
        </p:nvSpPr>
        <p:spPr/>
        <p:txBody>
          <a:bodyPr/>
          <a:lstStyle/>
          <a:p>
            <a:pPr>
              <a:defRPr/>
            </a:pPr>
            <a:r>
              <a:rPr lang="en-US"/>
              <a:t>Autumn 2016</a:t>
            </a:r>
          </a:p>
        </p:txBody>
      </p:sp>
      <p:sp>
        <p:nvSpPr>
          <p:cNvPr id="80901"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4681434-8FC1-492D-AA8C-1DE458CB4EA5}" type="slidenum">
              <a:rPr lang="en-US" altLang="en-US" sz="1200">
                <a:solidFill>
                  <a:srgbClr val="898989"/>
                </a:solidFill>
                <a:latin typeface="Times New Roman" panose="02020603050405020304" pitchFamily="18" charset="0"/>
              </a:rPr>
              <a:pPr>
                <a:spcBef>
                  <a:spcPct val="0"/>
                </a:spcBef>
                <a:buFontTx/>
                <a:buNone/>
              </a:pPr>
              <a:t>42</a:t>
            </a:fld>
            <a:endParaRPr lang="en-US" altLang="en-US" sz="1200">
              <a:solidFill>
                <a:srgbClr val="898989"/>
              </a:solidFill>
              <a:latin typeface="Times New Roman" panose="02020603050405020304" pitchFamily="18" charset="0"/>
            </a:endParaRPr>
          </a:p>
        </p:txBody>
      </p:sp>
      <p:sp>
        <p:nvSpPr>
          <p:cNvPr id="80902" name="Rectangle 11"/>
          <p:cNvSpPr>
            <a:spLocks noChangeArrowheads="1"/>
          </p:cNvSpPr>
          <p:nvPr/>
        </p:nvSpPr>
        <p:spPr bwMode="auto">
          <a:xfrm>
            <a:off x="1905000" y="4038600"/>
            <a:ext cx="4572000" cy="609600"/>
          </a:xfrm>
          <a:prstGeom prst="rect">
            <a:avLst/>
          </a:prstGeom>
          <a:solidFill>
            <a:schemeClr val="hlink"/>
          </a:solidFill>
          <a:ln w="31750">
            <a:solidFill>
              <a:srgbClr val="800000"/>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2400">
              <a:solidFill>
                <a:srgbClr val="FF0000"/>
              </a:solidFill>
              <a:latin typeface="Times New Roman" panose="02020603050405020304" pitchFamily="18" charset="0"/>
            </a:endParaRPr>
          </a:p>
        </p:txBody>
      </p:sp>
      <p:sp>
        <p:nvSpPr>
          <p:cNvPr id="112644" name="Rectangle 4"/>
          <p:cNvSpPr>
            <a:spLocks noChangeArrowheads="1"/>
          </p:cNvSpPr>
          <p:nvPr/>
        </p:nvSpPr>
        <p:spPr bwMode="auto">
          <a:xfrm>
            <a:off x="1905000" y="4038600"/>
            <a:ext cx="533400" cy="609600"/>
          </a:xfrm>
          <a:prstGeom prst="rect">
            <a:avLst/>
          </a:prstGeom>
          <a:solidFill>
            <a:srgbClr val="CCFFFF"/>
          </a:solidFill>
          <a:ln w="31750">
            <a:solidFill>
              <a:srgbClr val="800000"/>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2400">
              <a:solidFill>
                <a:srgbClr val="FF0000"/>
              </a:solidFill>
              <a:latin typeface="Times New Roman" panose="02020603050405020304" pitchFamily="18" charset="0"/>
            </a:endParaRPr>
          </a:p>
        </p:txBody>
      </p:sp>
      <p:sp>
        <p:nvSpPr>
          <p:cNvPr id="80904" name="Rectangle 5"/>
          <p:cNvSpPr>
            <a:spLocks noChangeArrowheads="1"/>
          </p:cNvSpPr>
          <p:nvPr/>
        </p:nvSpPr>
        <p:spPr bwMode="auto">
          <a:xfrm>
            <a:off x="2438400" y="4038600"/>
            <a:ext cx="533400" cy="609600"/>
          </a:xfrm>
          <a:prstGeom prst="rect">
            <a:avLst/>
          </a:prstGeom>
          <a:solidFill>
            <a:srgbClr val="CCFFFF"/>
          </a:solidFill>
          <a:ln w="31750">
            <a:solidFill>
              <a:srgbClr val="800000"/>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2400">
              <a:solidFill>
                <a:srgbClr val="FF0000"/>
              </a:solidFill>
              <a:latin typeface="Times New Roman" panose="02020603050405020304" pitchFamily="18" charset="0"/>
            </a:endParaRPr>
          </a:p>
        </p:txBody>
      </p:sp>
      <p:sp>
        <p:nvSpPr>
          <p:cNvPr id="80905" name="Rectangle 6"/>
          <p:cNvSpPr>
            <a:spLocks noChangeArrowheads="1"/>
          </p:cNvSpPr>
          <p:nvPr/>
        </p:nvSpPr>
        <p:spPr bwMode="auto">
          <a:xfrm>
            <a:off x="2971800" y="4038600"/>
            <a:ext cx="533400" cy="609600"/>
          </a:xfrm>
          <a:prstGeom prst="rect">
            <a:avLst/>
          </a:prstGeom>
          <a:solidFill>
            <a:srgbClr val="CCFFFF"/>
          </a:solidFill>
          <a:ln w="31750">
            <a:solidFill>
              <a:srgbClr val="800000"/>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2400">
              <a:solidFill>
                <a:srgbClr val="FF0000"/>
              </a:solidFill>
              <a:latin typeface="Times New Roman" panose="02020603050405020304" pitchFamily="18" charset="0"/>
            </a:endParaRPr>
          </a:p>
        </p:txBody>
      </p:sp>
      <p:sp>
        <p:nvSpPr>
          <p:cNvPr id="80906" name="Rectangle 7"/>
          <p:cNvSpPr>
            <a:spLocks noChangeArrowheads="1"/>
          </p:cNvSpPr>
          <p:nvPr/>
        </p:nvSpPr>
        <p:spPr bwMode="auto">
          <a:xfrm>
            <a:off x="3505200" y="4038600"/>
            <a:ext cx="533400" cy="609600"/>
          </a:xfrm>
          <a:prstGeom prst="rect">
            <a:avLst/>
          </a:prstGeom>
          <a:solidFill>
            <a:srgbClr val="CCFFFF"/>
          </a:solidFill>
          <a:ln w="31750">
            <a:solidFill>
              <a:srgbClr val="800000"/>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2400">
              <a:solidFill>
                <a:srgbClr val="FF0000"/>
              </a:solidFill>
              <a:latin typeface="Times New Roman" panose="02020603050405020304" pitchFamily="18" charset="0"/>
            </a:endParaRPr>
          </a:p>
        </p:txBody>
      </p:sp>
      <p:grpSp>
        <p:nvGrpSpPr>
          <p:cNvPr id="2" name="Group 14"/>
          <p:cNvGrpSpPr>
            <a:grpSpLocks/>
          </p:cNvGrpSpPr>
          <p:nvPr/>
        </p:nvGrpSpPr>
        <p:grpSpPr bwMode="auto">
          <a:xfrm>
            <a:off x="1812925" y="4572000"/>
            <a:ext cx="876300" cy="987425"/>
            <a:chOff x="1142" y="2880"/>
            <a:chExt cx="552" cy="622"/>
          </a:xfrm>
        </p:grpSpPr>
        <p:sp>
          <p:nvSpPr>
            <p:cNvPr id="80924" name="Text Box 12"/>
            <p:cNvSpPr txBox="1">
              <a:spLocks noChangeArrowheads="1"/>
            </p:cNvSpPr>
            <p:nvPr/>
          </p:nvSpPr>
          <p:spPr bwMode="auto">
            <a:xfrm>
              <a:off x="1142" y="3194"/>
              <a:ext cx="552" cy="308"/>
            </a:xfrm>
            <a:prstGeom prst="rect">
              <a:avLst/>
            </a:prstGeom>
            <a:noFill/>
            <a:ln w="31750">
              <a:solidFill>
                <a:srgbClr val="CC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a:solidFill>
                    <a:srgbClr val="FF0000"/>
                  </a:solidFill>
                  <a:latin typeface="Times New Roman" panose="02020603050405020304" pitchFamily="18" charset="0"/>
                </a:rPr>
                <a:t>front</a:t>
              </a:r>
            </a:p>
          </p:txBody>
        </p:sp>
        <p:sp>
          <p:nvSpPr>
            <p:cNvPr id="80925" name="Line 13"/>
            <p:cNvSpPr>
              <a:spLocks noChangeShapeType="1"/>
            </p:cNvSpPr>
            <p:nvPr/>
          </p:nvSpPr>
          <p:spPr bwMode="auto">
            <a:xfrm flipV="1">
              <a:off x="1392" y="2880"/>
              <a:ext cx="0" cy="288"/>
            </a:xfrm>
            <a:prstGeom prst="line">
              <a:avLst/>
            </a:prstGeom>
            <a:noFill/>
            <a:ln w="3175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grpSp>
      <p:grpSp>
        <p:nvGrpSpPr>
          <p:cNvPr id="3" name="Group 15"/>
          <p:cNvGrpSpPr>
            <a:grpSpLocks/>
          </p:cNvGrpSpPr>
          <p:nvPr/>
        </p:nvGrpSpPr>
        <p:grpSpPr bwMode="auto">
          <a:xfrm>
            <a:off x="3352800" y="4572000"/>
            <a:ext cx="773113" cy="987425"/>
            <a:chOff x="1142" y="2880"/>
            <a:chExt cx="487" cy="622"/>
          </a:xfrm>
        </p:grpSpPr>
        <p:sp>
          <p:nvSpPr>
            <p:cNvPr id="80922" name="Text Box 16"/>
            <p:cNvSpPr txBox="1">
              <a:spLocks noChangeArrowheads="1"/>
            </p:cNvSpPr>
            <p:nvPr/>
          </p:nvSpPr>
          <p:spPr bwMode="auto">
            <a:xfrm>
              <a:off x="1142" y="3194"/>
              <a:ext cx="487" cy="308"/>
            </a:xfrm>
            <a:prstGeom prst="rect">
              <a:avLst/>
            </a:prstGeom>
            <a:noFill/>
            <a:ln w="31750">
              <a:solidFill>
                <a:srgbClr val="CC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a:solidFill>
                    <a:srgbClr val="FF0000"/>
                  </a:solidFill>
                  <a:latin typeface="Times New Roman" panose="02020603050405020304" pitchFamily="18" charset="0"/>
                </a:rPr>
                <a:t>rear</a:t>
              </a:r>
            </a:p>
          </p:txBody>
        </p:sp>
        <p:sp>
          <p:nvSpPr>
            <p:cNvPr id="80923" name="Line 17"/>
            <p:cNvSpPr>
              <a:spLocks noChangeShapeType="1"/>
            </p:cNvSpPr>
            <p:nvPr/>
          </p:nvSpPr>
          <p:spPr bwMode="auto">
            <a:xfrm flipV="1">
              <a:off x="1392" y="2880"/>
              <a:ext cx="0" cy="288"/>
            </a:xfrm>
            <a:prstGeom prst="line">
              <a:avLst/>
            </a:prstGeom>
            <a:noFill/>
            <a:ln w="3175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grpSp>
      <p:sp>
        <p:nvSpPr>
          <p:cNvPr id="112658" name="Rectangle 18"/>
          <p:cNvSpPr>
            <a:spLocks noChangeArrowheads="1"/>
          </p:cNvSpPr>
          <p:nvPr/>
        </p:nvSpPr>
        <p:spPr bwMode="auto">
          <a:xfrm>
            <a:off x="4038600" y="4038600"/>
            <a:ext cx="533400" cy="609600"/>
          </a:xfrm>
          <a:prstGeom prst="rect">
            <a:avLst/>
          </a:prstGeom>
          <a:solidFill>
            <a:srgbClr val="CCFFFF"/>
          </a:solidFill>
          <a:ln w="31750">
            <a:solidFill>
              <a:srgbClr val="800000"/>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2400">
              <a:solidFill>
                <a:srgbClr val="FF0000"/>
              </a:solidFill>
              <a:latin typeface="Times New Roman" panose="02020603050405020304" pitchFamily="18" charset="0"/>
            </a:endParaRPr>
          </a:p>
        </p:txBody>
      </p:sp>
      <p:grpSp>
        <p:nvGrpSpPr>
          <p:cNvPr id="4" name="Group 19"/>
          <p:cNvGrpSpPr>
            <a:grpSpLocks/>
          </p:cNvGrpSpPr>
          <p:nvPr/>
        </p:nvGrpSpPr>
        <p:grpSpPr bwMode="auto">
          <a:xfrm>
            <a:off x="3798888" y="4572000"/>
            <a:ext cx="773112" cy="987425"/>
            <a:chOff x="1142" y="2880"/>
            <a:chExt cx="487" cy="622"/>
          </a:xfrm>
        </p:grpSpPr>
        <p:sp>
          <p:nvSpPr>
            <p:cNvPr id="80920" name="Text Box 20"/>
            <p:cNvSpPr txBox="1">
              <a:spLocks noChangeArrowheads="1"/>
            </p:cNvSpPr>
            <p:nvPr/>
          </p:nvSpPr>
          <p:spPr bwMode="auto">
            <a:xfrm>
              <a:off x="1142" y="3194"/>
              <a:ext cx="487" cy="308"/>
            </a:xfrm>
            <a:prstGeom prst="rect">
              <a:avLst/>
            </a:prstGeom>
            <a:noFill/>
            <a:ln w="31750">
              <a:solidFill>
                <a:srgbClr val="CC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a:solidFill>
                    <a:srgbClr val="FF0000"/>
                  </a:solidFill>
                  <a:latin typeface="Times New Roman" panose="02020603050405020304" pitchFamily="18" charset="0"/>
                </a:rPr>
                <a:t>rear</a:t>
              </a:r>
            </a:p>
          </p:txBody>
        </p:sp>
        <p:sp>
          <p:nvSpPr>
            <p:cNvPr id="80921" name="Line 21"/>
            <p:cNvSpPr>
              <a:spLocks noChangeShapeType="1"/>
            </p:cNvSpPr>
            <p:nvPr/>
          </p:nvSpPr>
          <p:spPr bwMode="auto">
            <a:xfrm flipV="1">
              <a:off x="1392" y="2880"/>
              <a:ext cx="0" cy="288"/>
            </a:xfrm>
            <a:prstGeom prst="line">
              <a:avLst/>
            </a:prstGeom>
            <a:noFill/>
            <a:ln w="3175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grpSp>
      <p:sp>
        <p:nvSpPr>
          <p:cNvPr id="112662" name="Text Box 22"/>
          <p:cNvSpPr txBox="1">
            <a:spLocks noChangeArrowheads="1"/>
          </p:cNvSpPr>
          <p:nvPr/>
        </p:nvSpPr>
        <p:spPr bwMode="auto">
          <a:xfrm>
            <a:off x="2292350" y="2593554"/>
            <a:ext cx="1692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dirty="0">
                <a:solidFill>
                  <a:schemeClr val="bg2">
                    <a:lumMod val="50000"/>
                  </a:schemeClr>
                </a:solidFill>
                <a:latin typeface="Times New Roman" panose="02020603050405020304" pitchFamily="18" charset="0"/>
              </a:rPr>
              <a:t>ENQUEUE</a:t>
            </a:r>
          </a:p>
        </p:txBody>
      </p:sp>
      <p:grpSp>
        <p:nvGrpSpPr>
          <p:cNvPr id="5" name="Group 23"/>
          <p:cNvGrpSpPr>
            <a:grpSpLocks/>
          </p:cNvGrpSpPr>
          <p:nvPr/>
        </p:nvGrpSpPr>
        <p:grpSpPr bwMode="auto">
          <a:xfrm>
            <a:off x="2209800" y="4648200"/>
            <a:ext cx="876300" cy="987425"/>
            <a:chOff x="1142" y="2880"/>
            <a:chExt cx="552" cy="622"/>
          </a:xfrm>
        </p:grpSpPr>
        <p:sp>
          <p:nvSpPr>
            <p:cNvPr id="80918" name="Text Box 24"/>
            <p:cNvSpPr txBox="1">
              <a:spLocks noChangeArrowheads="1"/>
            </p:cNvSpPr>
            <p:nvPr/>
          </p:nvSpPr>
          <p:spPr bwMode="auto">
            <a:xfrm>
              <a:off x="1142" y="3194"/>
              <a:ext cx="552" cy="308"/>
            </a:xfrm>
            <a:prstGeom prst="rect">
              <a:avLst/>
            </a:prstGeom>
            <a:noFill/>
            <a:ln w="31750">
              <a:solidFill>
                <a:srgbClr val="CC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a:solidFill>
                    <a:srgbClr val="FF0000"/>
                  </a:solidFill>
                  <a:latin typeface="Times New Roman" panose="02020603050405020304" pitchFamily="18" charset="0"/>
                </a:rPr>
                <a:t>front</a:t>
              </a:r>
            </a:p>
          </p:txBody>
        </p:sp>
        <p:sp>
          <p:nvSpPr>
            <p:cNvPr id="80919" name="Line 25"/>
            <p:cNvSpPr>
              <a:spLocks noChangeShapeType="1"/>
            </p:cNvSpPr>
            <p:nvPr/>
          </p:nvSpPr>
          <p:spPr bwMode="auto">
            <a:xfrm flipV="1">
              <a:off x="1392" y="2880"/>
              <a:ext cx="0" cy="288"/>
            </a:xfrm>
            <a:prstGeom prst="line">
              <a:avLst/>
            </a:prstGeom>
            <a:noFill/>
            <a:ln w="3175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grpSp>
      <p:sp>
        <p:nvSpPr>
          <p:cNvPr id="112666" name="Text Box 26"/>
          <p:cNvSpPr txBox="1">
            <a:spLocks noChangeArrowheads="1"/>
          </p:cNvSpPr>
          <p:nvPr/>
        </p:nvSpPr>
        <p:spPr bwMode="auto">
          <a:xfrm>
            <a:off x="4606131" y="2580829"/>
            <a:ext cx="1692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dirty="0">
                <a:solidFill>
                  <a:schemeClr val="bg2">
                    <a:lumMod val="50000"/>
                  </a:schemeClr>
                </a:solidFill>
                <a:latin typeface="Times New Roman" panose="02020603050405020304" pitchFamily="18" charset="0"/>
              </a:rPr>
              <a:t>DEQUEUE</a:t>
            </a:r>
          </a:p>
        </p:txBody>
      </p:sp>
      <p:sp>
        <p:nvSpPr>
          <p:cNvPr id="112667" name="Text Box 27"/>
          <p:cNvSpPr txBox="1">
            <a:spLocks noChangeArrowheads="1"/>
          </p:cNvSpPr>
          <p:nvPr/>
        </p:nvSpPr>
        <p:spPr bwMode="auto">
          <a:xfrm>
            <a:off x="1203325" y="3115816"/>
            <a:ext cx="66664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dirty="0">
                <a:solidFill>
                  <a:schemeClr val="bg2">
                    <a:lumMod val="50000"/>
                  </a:schemeClr>
                </a:solidFill>
                <a:latin typeface="Times New Roman" panose="02020603050405020304" pitchFamily="18" charset="0"/>
              </a:rPr>
              <a:t>Effective queuing storage area of array gets reduced.</a:t>
            </a:r>
          </a:p>
        </p:txBody>
      </p:sp>
      <p:sp>
        <p:nvSpPr>
          <p:cNvPr id="112668" name="Text Box 28"/>
          <p:cNvSpPr txBox="1">
            <a:spLocks noChangeArrowheads="1"/>
          </p:cNvSpPr>
          <p:nvPr/>
        </p:nvSpPr>
        <p:spPr bwMode="auto">
          <a:xfrm>
            <a:off x="4114800" y="5791200"/>
            <a:ext cx="38731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dirty="0">
                <a:solidFill>
                  <a:schemeClr val="bg2">
                    <a:lumMod val="50000"/>
                  </a:schemeClr>
                </a:solidFill>
                <a:latin typeface="Times New Roman" panose="02020603050405020304" pitchFamily="18" charset="0"/>
              </a:rPr>
              <a:t>Use of circular array indexing</a:t>
            </a:r>
          </a:p>
        </p:txBody>
      </p:sp>
      <p:sp>
        <p:nvSpPr>
          <p:cNvPr id="80916" name="Text Box 29"/>
          <p:cNvSpPr txBox="1">
            <a:spLocks noChangeArrowheads="1"/>
          </p:cNvSpPr>
          <p:nvPr/>
        </p:nvSpPr>
        <p:spPr bwMode="auto">
          <a:xfrm>
            <a:off x="1981200" y="35814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a:latin typeface="Times New Roman" panose="02020603050405020304" pitchFamily="18" charset="0"/>
              </a:rPr>
              <a:t>0</a:t>
            </a:r>
          </a:p>
        </p:txBody>
      </p:sp>
      <p:sp>
        <p:nvSpPr>
          <p:cNvPr id="80917" name="Text Box 30"/>
          <p:cNvSpPr txBox="1">
            <a:spLocks noChangeArrowheads="1"/>
          </p:cNvSpPr>
          <p:nvPr/>
        </p:nvSpPr>
        <p:spPr bwMode="auto">
          <a:xfrm>
            <a:off x="6096000" y="3581400"/>
            <a:ext cx="404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a:latin typeface="Times New Roman" panose="02020603050405020304" pitchFamily="18" charset="0"/>
              </a:rPr>
              <a:t>N</a:t>
            </a:r>
          </a:p>
        </p:txBody>
      </p:sp>
      <p:sp>
        <p:nvSpPr>
          <p:cNvPr id="31" name="Title 1"/>
          <p:cNvSpPr>
            <a:spLocks noGrp="1"/>
          </p:cNvSpPr>
          <p:nvPr>
            <p:ph type="title"/>
          </p:nvPr>
        </p:nvSpPr>
        <p:spPr>
          <a:xfrm>
            <a:off x="179512" y="116632"/>
            <a:ext cx="8712968" cy="1143000"/>
          </a:xfrm>
        </p:spPr>
        <p:txBody>
          <a:bodyPr>
            <a:normAutofit/>
          </a:bodyPr>
          <a:lstStyle/>
          <a:p>
            <a:pPr marL="0" indent="0" algn="l">
              <a:buNone/>
            </a:pPr>
            <a:r>
              <a:rPr lang="en-US" sz="4000" dirty="0">
                <a:solidFill>
                  <a:srgbClr val="7030A0"/>
                </a:solidFill>
                <a:latin typeface="Times New Roman" pitchFamily="18" charset="0"/>
                <a:cs typeface="Times New Roman" pitchFamily="18" charset="0"/>
              </a:rPr>
              <a:t>Problem With Array Implementation</a:t>
            </a:r>
            <a:endParaRPr lang="en-IN" sz="4000" dirty="0">
              <a:solidFill>
                <a:srgbClr val="7030A0"/>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2029191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xit" presetSubtype="10" fill="hold" nodeType="clickEffect">
                                  <p:stCondLst>
                                    <p:cond delay="0"/>
                                  </p:stCondLst>
                                  <p:childTnLst>
                                    <p:animEffect transition="out" filter="checkerboard(across)">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12658"/>
                                        </p:tgtEl>
                                        <p:attrNameLst>
                                          <p:attrName>style.visibility</p:attrName>
                                        </p:attrNameLst>
                                      </p:cBhvr>
                                      <p:to>
                                        <p:strVal val="visible"/>
                                      </p:to>
                                    </p:set>
                                    <p:animEffect transition="in" filter="checkerboard(across)">
                                      <p:cBhvr>
                                        <p:cTn id="17" dur="500"/>
                                        <p:tgtEl>
                                          <p:spTgt spid="11265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12662"/>
                                        </p:tgtEl>
                                        <p:attrNameLst>
                                          <p:attrName>style.visibility</p:attrName>
                                        </p:attrNameLst>
                                      </p:cBhvr>
                                      <p:to>
                                        <p:strVal val="visible"/>
                                      </p:to>
                                    </p:set>
                                    <p:animEffect transition="in" filter="checkerboard(across)">
                                      <p:cBhvr>
                                        <p:cTn id="22" dur="500"/>
                                        <p:tgtEl>
                                          <p:spTgt spid="11266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xit" presetSubtype="10" fill="hold" grpId="1" nodeType="clickEffect">
                                  <p:stCondLst>
                                    <p:cond delay="0"/>
                                  </p:stCondLst>
                                  <p:childTnLst>
                                    <p:animEffect transition="out" filter="checkerboard(across)">
                                      <p:cBhvr>
                                        <p:cTn id="26" dur="500"/>
                                        <p:tgtEl>
                                          <p:spTgt spid="112662"/>
                                        </p:tgtEl>
                                      </p:cBhvr>
                                    </p:animEffect>
                                    <p:set>
                                      <p:cBhvr>
                                        <p:cTn id="27" dur="1" fill="hold">
                                          <p:stCondLst>
                                            <p:cond delay="499"/>
                                          </p:stCondLst>
                                        </p:cTn>
                                        <p:tgtEl>
                                          <p:spTgt spid="112662"/>
                                        </p:tgtEl>
                                        <p:attrNameLst>
                                          <p:attrName>style.visibility</p:attrName>
                                        </p:attrNameLst>
                                      </p:cBhvr>
                                      <p:to>
                                        <p:strVal val="hidden"/>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xit" presetSubtype="10" fill="hold" grpId="0" nodeType="clickEffect">
                                  <p:stCondLst>
                                    <p:cond delay="0"/>
                                  </p:stCondLst>
                                  <p:childTnLst>
                                    <p:animEffect transition="out" filter="checkerboard(across)">
                                      <p:cBhvr>
                                        <p:cTn id="31" dur="500"/>
                                        <p:tgtEl>
                                          <p:spTgt spid="112644"/>
                                        </p:tgtEl>
                                      </p:cBhvr>
                                    </p:animEffect>
                                    <p:set>
                                      <p:cBhvr>
                                        <p:cTn id="32" dur="1" fill="hold">
                                          <p:stCondLst>
                                            <p:cond delay="499"/>
                                          </p:stCondLst>
                                        </p:cTn>
                                        <p:tgtEl>
                                          <p:spTgt spid="112644"/>
                                        </p:tgtEl>
                                        <p:attrNameLst>
                                          <p:attrName>style.visibility</p:attrName>
                                        </p:attrNameLst>
                                      </p:cBhvr>
                                      <p:to>
                                        <p:strVal val="hidden"/>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xit" presetSubtype="10" fill="hold" nodeType="clickEffect">
                                  <p:stCondLst>
                                    <p:cond delay="0"/>
                                  </p:stCondLst>
                                  <p:childTnLst>
                                    <p:animEffect transition="out" filter="checkerboard(across)">
                                      <p:cBhvr>
                                        <p:cTn id="36" dur="500"/>
                                        <p:tgtEl>
                                          <p:spTgt spid="2"/>
                                        </p:tgtEl>
                                      </p:cBhvr>
                                    </p:animEffect>
                                    <p:set>
                                      <p:cBhvr>
                                        <p:cTn id="37" dur="1" fill="hold">
                                          <p:stCondLst>
                                            <p:cond delay="499"/>
                                          </p:stCondLst>
                                        </p:cTn>
                                        <p:tgtEl>
                                          <p:spTgt spid="2"/>
                                        </p:tgtEl>
                                        <p:attrNameLst>
                                          <p:attrName>style.visibility</p:attrName>
                                        </p:attrNameLst>
                                      </p:cBhvr>
                                      <p:to>
                                        <p:strVal val="hidden"/>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checkerboard(across)">
                                      <p:cBhvr>
                                        <p:cTn id="42" dur="500"/>
                                        <p:tgtEl>
                                          <p:spTgt spid="5"/>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112666"/>
                                        </p:tgtEl>
                                        <p:attrNameLst>
                                          <p:attrName>style.visibility</p:attrName>
                                        </p:attrNameLst>
                                      </p:cBhvr>
                                      <p:to>
                                        <p:strVal val="visible"/>
                                      </p:to>
                                    </p:set>
                                    <p:animEffect transition="in" filter="checkerboard(across)">
                                      <p:cBhvr>
                                        <p:cTn id="47" dur="500"/>
                                        <p:tgtEl>
                                          <p:spTgt spid="112666"/>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5" presetClass="exit" presetSubtype="10" fill="hold" grpId="1" nodeType="clickEffect">
                                  <p:stCondLst>
                                    <p:cond delay="0"/>
                                  </p:stCondLst>
                                  <p:childTnLst>
                                    <p:animEffect transition="out" filter="checkerboard(across)">
                                      <p:cBhvr>
                                        <p:cTn id="51" dur="500"/>
                                        <p:tgtEl>
                                          <p:spTgt spid="112666"/>
                                        </p:tgtEl>
                                      </p:cBhvr>
                                    </p:animEffect>
                                    <p:set>
                                      <p:cBhvr>
                                        <p:cTn id="52" dur="1" fill="hold">
                                          <p:stCondLst>
                                            <p:cond delay="499"/>
                                          </p:stCondLst>
                                        </p:cTn>
                                        <p:tgtEl>
                                          <p:spTgt spid="112666"/>
                                        </p:tgtEl>
                                        <p:attrNameLst>
                                          <p:attrName>style.visibility</p:attrName>
                                        </p:attrNameLst>
                                      </p:cBhvr>
                                      <p:to>
                                        <p:strVal val="hidden"/>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5" presetClass="entr" presetSubtype="10" fill="hold" grpId="0" nodeType="clickEffect">
                                  <p:stCondLst>
                                    <p:cond delay="0"/>
                                  </p:stCondLst>
                                  <p:childTnLst>
                                    <p:set>
                                      <p:cBhvr>
                                        <p:cTn id="56" dur="1" fill="hold">
                                          <p:stCondLst>
                                            <p:cond delay="0"/>
                                          </p:stCondLst>
                                        </p:cTn>
                                        <p:tgtEl>
                                          <p:spTgt spid="112667"/>
                                        </p:tgtEl>
                                        <p:attrNameLst>
                                          <p:attrName>style.visibility</p:attrName>
                                        </p:attrNameLst>
                                      </p:cBhvr>
                                      <p:to>
                                        <p:strVal val="visible"/>
                                      </p:to>
                                    </p:set>
                                    <p:animEffect transition="in" filter="checkerboard(across)">
                                      <p:cBhvr>
                                        <p:cTn id="57" dur="500"/>
                                        <p:tgtEl>
                                          <p:spTgt spid="112667"/>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5" presetClass="entr" presetSubtype="10" fill="hold" grpId="0" nodeType="clickEffect">
                                  <p:stCondLst>
                                    <p:cond delay="0"/>
                                  </p:stCondLst>
                                  <p:childTnLst>
                                    <p:set>
                                      <p:cBhvr>
                                        <p:cTn id="61" dur="1" fill="hold">
                                          <p:stCondLst>
                                            <p:cond delay="0"/>
                                          </p:stCondLst>
                                        </p:cTn>
                                        <p:tgtEl>
                                          <p:spTgt spid="112668"/>
                                        </p:tgtEl>
                                        <p:attrNameLst>
                                          <p:attrName>style.visibility</p:attrName>
                                        </p:attrNameLst>
                                      </p:cBhvr>
                                      <p:to>
                                        <p:strVal val="visible"/>
                                      </p:to>
                                    </p:set>
                                    <p:animEffect transition="in" filter="checkerboard(across)">
                                      <p:cBhvr>
                                        <p:cTn id="62" dur="500"/>
                                        <p:tgtEl>
                                          <p:spTgt spid="1126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4" grpId="0" animBg="1"/>
      <p:bldP spid="112658" grpId="0" animBg="1"/>
      <p:bldP spid="112662" grpId="0"/>
      <p:bldP spid="112662" grpId="1"/>
      <p:bldP spid="112666" grpId="0"/>
      <p:bldP spid="112666" grpId="1"/>
      <p:bldP spid="112667" grpId="0"/>
      <p:bldP spid="112668"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12968" cy="1143000"/>
          </a:xfrm>
        </p:spPr>
        <p:txBody>
          <a:bodyPr>
            <a:normAutofit/>
          </a:bodyPr>
          <a:lstStyle/>
          <a:p>
            <a:pPr marL="0" indent="0" algn="l">
              <a:buNone/>
            </a:pPr>
            <a:r>
              <a:rPr lang="en-US" sz="4000" dirty="0">
                <a:solidFill>
                  <a:srgbClr val="7030A0"/>
                </a:solidFill>
                <a:latin typeface="Times New Roman" pitchFamily="18" charset="0"/>
                <a:cs typeface="Times New Roman" pitchFamily="18" charset="0"/>
              </a:rPr>
              <a:t>Applications of </a:t>
            </a:r>
            <a:r>
              <a:rPr lang="en-US" sz="4000" dirty="0" smtClean="0">
                <a:solidFill>
                  <a:srgbClr val="7030A0"/>
                </a:solidFill>
                <a:latin typeface="Times New Roman" pitchFamily="18" charset="0"/>
                <a:cs typeface="Times New Roman" pitchFamily="18" charset="0"/>
              </a:rPr>
              <a:t>Queues</a:t>
            </a:r>
            <a:endParaRPr lang="en-IN" sz="4000" dirty="0">
              <a:solidFill>
                <a:srgbClr val="7030A0"/>
              </a:solidFill>
              <a:latin typeface="Times New Roman" pitchFamily="18" charset="0"/>
              <a:cs typeface="Times New Roman" pitchFamily="18" charset="0"/>
            </a:endParaRPr>
          </a:p>
        </p:txBody>
      </p:sp>
      <p:sp>
        <p:nvSpPr>
          <p:cNvPr id="3" name="Content Placeholder 2"/>
          <p:cNvSpPr>
            <a:spLocks noGrp="1"/>
          </p:cNvSpPr>
          <p:nvPr>
            <p:ph idx="4294967295"/>
          </p:nvPr>
        </p:nvSpPr>
        <p:spPr>
          <a:xfrm>
            <a:off x="457200" y="1196753"/>
            <a:ext cx="8363272" cy="4752528"/>
          </a:xfrm>
          <a:prstGeom prst="rect">
            <a:avLst/>
          </a:prstGeom>
        </p:spPr>
        <p:txBody>
          <a:bodyPr>
            <a:normAutofit/>
          </a:bodyPr>
          <a:lstStyle/>
          <a:p>
            <a:pPr algn="just">
              <a:lnSpc>
                <a:spcPct val="110000"/>
              </a:lnSpc>
              <a:buFont typeface="Arial" pitchFamily="34" charset="0"/>
              <a:buChar char="•"/>
            </a:pPr>
            <a:r>
              <a:rPr lang="en-IN" dirty="0">
                <a:solidFill>
                  <a:srgbClr val="002060"/>
                </a:solidFill>
                <a:latin typeface="Times New Roman" pitchFamily="18" charset="0"/>
                <a:cs typeface="Times New Roman" pitchFamily="18" charset="0"/>
              </a:rPr>
              <a:t>Direct </a:t>
            </a:r>
            <a:r>
              <a:rPr lang="en-IN" dirty="0" smtClean="0">
                <a:solidFill>
                  <a:srgbClr val="002060"/>
                </a:solidFill>
                <a:latin typeface="Times New Roman" pitchFamily="18" charset="0"/>
                <a:cs typeface="Times New Roman" pitchFamily="18" charset="0"/>
              </a:rPr>
              <a:t>applications:-</a:t>
            </a:r>
            <a:endParaRPr lang="en-IN" dirty="0">
              <a:solidFill>
                <a:srgbClr val="002060"/>
              </a:solidFill>
              <a:latin typeface="Times New Roman" pitchFamily="18" charset="0"/>
              <a:cs typeface="Times New Roman" pitchFamily="18" charset="0"/>
            </a:endParaRPr>
          </a:p>
          <a:p>
            <a:pPr lvl="1" algn="just">
              <a:lnSpc>
                <a:spcPct val="110000"/>
              </a:lnSpc>
              <a:buFont typeface="Arial" pitchFamily="34" charset="0"/>
              <a:buChar char="•"/>
            </a:pPr>
            <a:r>
              <a:rPr lang="en-IN" dirty="0">
                <a:solidFill>
                  <a:srgbClr val="002060"/>
                </a:solidFill>
                <a:latin typeface="Times New Roman" pitchFamily="18" charset="0"/>
                <a:cs typeface="Times New Roman" pitchFamily="18" charset="0"/>
              </a:rPr>
              <a:t>Waiting </a:t>
            </a:r>
            <a:r>
              <a:rPr lang="en-IN" dirty="0" smtClean="0">
                <a:solidFill>
                  <a:srgbClr val="002060"/>
                </a:solidFill>
                <a:latin typeface="Times New Roman" pitchFamily="18" charset="0"/>
                <a:cs typeface="Times New Roman" pitchFamily="18" charset="0"/>
              </a:rPr>
              <a:t>lists</a:t>
            </a:r>
            <a:endParaRPr lang="en-IN" dirty="0">
              <a:solidFill>
                <a:srgbClr val="002060"/>
              </a:solidFill>
              <a:latin typeface="Times New Roman" pitchFamily="18" charset="0"/>
              <a:cs typeface="Times New Roman" pitchFamily="18" charset="0"/>
            </a:endParaRPr>
          </a:p>
          <a:p>
            <a:pPr lvl="1" algn="just">
              <a:lnSpc>
                <a:spcPct val="110000"/>
              </a:lnSpc>
              <a:buFont typeface="Arial" pitchFamily="34" charset="0"/>
              <a:buChar char="•"/>
            </a:pPr>
            <a:r>
              <a:rPr lang="en-IN" dirty="0">
                <a:solidFill>
                  <a:srgbClr val="002060"/>
                </a:solidFill>
                <a:latin typeface="Times New Roman" pitchFamily="18" charset="0"/>
                <a:cs typeface="Times New Roman" pitchFamily="18" charset="0"/>
              </a:rPr>
              <a:t>Access to shared resources (e.g., printer</a:t>
            </a:r>
            <a:r>
              <a:rPr lang="en-IN" dirty="0" smtClean="0">
                <a:solidFill>
                  <a:srgbClr val="002060"/>
                </a:solidFill>
                <a:latin typeface="Times New Roman" pitchFamily="18" charset="0"/>
                <a:cs typeface="Times New Roman" pitchFamily="18" charset="0"/>
              </a:rPr>
              <a:t>)</a:t>
            </a:r>
            <a:endParaRPr lang="en-IN" dirty="0">
              <a:solidFill>
                <a:srgbClr val="002060"/>
              </a:solidFill>
              <a:latin typeface="Times New Roman" pitchFamily="18" charset="0"/>
              <a:cs typeface="Times New Roman" pitchFamily="18" charset="0"/>
            </a:endParaRPr>
          </a:p>
          <a:p>
            <a:pPr lvl="1" algn="just">
              <a:lnSpc>
                <a:spcPct val="110000"/>
              </a:lnSpc>
              <a:buFont typeface="Arial" pitchFamily="34" charset="0"/>
              <a:buChar char="•"/>
            </a:pPr>
            <a:r>
              <a:rPr lang="en-IN" dirty="0" smtClean="0">
                <a:solidFill>
                  <a:srgbClr val="002060"/>
                </a:solidFill>
                <a:latin typeface="Times New Roman" pitchFamily="18" charset="0"/>
                <a:cs typeface="Times New Roman" pitchFamily="18" charset="0"/>
              </a:rPr>
              <a:t>Multiprogramming</a:t>
            </a:r>
            <a:endParaRPr lang="en-IN" dirty="0">
              <a:solidFill>
                <a:srgbClr val="002060"/>
              </a:solidFill>
              <a:latin typeface="Times New Roman" pitchFamily="18" charset="0"/>
              <a:cs typeface="Times New Roman" pitchFamily="18" charset="0"/>
            </a:endParaRPr>
          </a:p>
          <a:p>
            <a:pPr marL="45720" indent="0" algn="just">
              <a:lnSpc>
                <a:spcPct val="110000"/>
              </a:lnSpc>
              <a:buNone/>
            </a:pPr>
            <a:endParaRPr lang="en-IN" dirty="0">
              <a:solidFill>
                <a:srgbClr val="002060"/>
              </a:solidFill>
              <a:latin typeface="Times New Roman" pitchFamily="18" charset="0"/>
              <a:cs typeface="Times New Roman" pitchFamily="18" charset="0"/>
            </a:endParaRPr>
          </a:p>
          <a:p>
            <a:pPr algn="just">
              <a:lnSpc>
                <a:spcPct val="110000"/>
              </a:lnSpc>
              <a:buFont typeface="Arial" pitchFamily="34" charset="0"/>
              <a:buChar char="•"/>
            </a:pPr>
            <a:r>
              <a:rPr lang="en-IN" dirty="0">
                <a:solidFill>
                  <a:srgbClr val="002060"/>
                </a:solidFill>
                <a:latin typeface="Times New Roman" pitchFamily="18" charset="0"/>
                <a:cs typeface="Times New Roman" pitchFamily="18" charset="0"/>
              </a:rPr>
              <a:t>Indirect </a:t>
            </a:r>
            <a:r>
              <a:rPr lang="en-IN" dirty="0" smtClean="0">
                <a:solidFill>
                  <a:srgbClr val="002060"/>
                </a:solidFill>
                <a:latin typeface="Times New Roman" pitchFamily="18" charset="0"/>
                <a:cs typeface="Times New Roman" pitchFamily="18" charset="0"/>
              </a:rPr>
              <a:t>applications:-</a:t>
            </a:r>
            <a:endParaRPr lang="en-IN" dirty="0">
              <a:solidFill>
                <a:srgbClr val="002060"/>
              </a:solidFill>
              <a:latin typeface="Times New Roman" pitchFamily="18" charset="0"/>
              <a:cs typeface="Times New Roman" pitchFamily="18" charset="0"/>
            </a:endParaRPr>
          </a:p>
          <a:p>
            <a:pPr lvl="1" algn="just">
              <a:lnSpc>
                <a:spcPct val="110000"/>
              </a:lnSpc>
              <a:buFont typeface="Arial" pitchFamily="34" charset="0"/>
              <a:buChar char="•"/>
            </a:pPr>
            <a:r>
              <a:rPr lang="en-IN" dirty="0">
                <a:solidFill>
                  <a:srgbClr val="002060"/>
                </a:solidFill>
                <a:latin typeface="Times New Roman" pitchFamily="18" charset="0"/>
                <a:cs typeface="Times New Roman" pitchFamily="18" charset="0"/>
              </a:rPr>
              <a:t>Auxiliary data structure for algorithms</a:t>
            </a:r>
          </a:p>
          <a:p>
            <a:pPr lvl="1" algn="just">
              <a:lnSpc>
                <a:spcPct val="110000"/>
              </a:lnSpc>
              <a:buFont typeface="Arial" pitchFamily="34" charset="0"/>
              <a:buChar char="•"/>
            </a:pPr>
            <a:r>
              <a:rPr lang="en-IN" dirty="0">
                <a:solidFill>
                  <a:srgbClr val="002060"/>
                </a:solidFill>
                <a:latin typeface="Times New Roman" pitchFamily="18" charset="0"/>
                <a:cs typeface="Times New Roman" pitchFamily="18" charset="0"/>
              </a:rPr>
              <a:t>Component of other data structures</a:t>
            </a: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43</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#00: © DSamanta</a:t>
            </a:r>
            <a:endParaRPr lang="en-IN" dirty="0">
              <a:solidFill>
                <a:prstClr val="black">
                  <a:lumMod val="50000"/>
                  <a:lumOff val="50000"/>
                </a:prstClr>
              </a:solidFill>
            </a:endParaRPr>
          </a:p>
        </p:txBody>
      </p:sp>
    </p:spTree>
    <p:extLst>
      <p:ext uri="{BB962C8B-B14F-4D97-AF65-F5344CB8AC3E}">
        <p14:creationId xmlns:p14="http://schemas.microsoft.com/office/powerpoint/2010/main" val="2623122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mage result for Any ques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91710" y="1628800"/>
            <a:ext cx="2304256" cy="3584398"/>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2"/>
          <p:cNvSpPr>
            <a:spLocks noGrp="1"/>
          </p:cNvSpPr>
          <p:nvPr>
            <p:ph idx="4294967295"/>
          </p:nvPr>
        </p:nvSpPr>
        <p:spPr>
          <a:xfrm>
            <a:off x="467544" y="692696"/>
            <a:ext cx="8229600" cy="936104"/>
          </a:xfrm>
          <a:prstGeom prst="rect">
            <a:avLst/>
          </a:prstGeom>
        </p:spPr>
        <p:txBody>
          <a:bodyPr>
            <a:normAutofit fontScale="92500" lnSpcReduction="10000"/>
          </a:bodyPr>
          <a:lstStyle/>
          <a:p>
            <a:pPr marL="0" indent="0" algn="ctr">
              <a:buNone/>
            </a:pPr>
            <a:r>
              <a:rPr lang="en-US" altLang="zh-CN" sz="6000" dirty="0" smtClean="0">
                <a:solidFill>
                  <a:srgbClr val="FF00FF"/>
                </a:solidFill>
                <a:effectLst>
                  <a:outerShdw blurRad="38100" dist="38100" dir="2700000" algn="tl">
                    <a:srgbClr val="000000">
                      <a:alpha val="43137"/>
                    </a:srgbClr>
                  </a:outerShdw>
                </a:effectLst>
                <a:latin typeface="Times New Roman" pitchFamily="18" charset="0"/>
                <a:ea typeface="宋体" pitchFamily="2" charset="-122"/>
                <a:cs typeface="Times New Roman" pitchFamily="18" charset="0"/>
              </a:rPr>
              <a:t>Any question?</a:t>
            </a:r>
          </a:p>
          <a:p>
            <a:pPr marL="0" indent="0" algn="ctr">
              <a:buNone/>
            </a:pPr>
            <a:endParaRPr lang="en-US" altLang="zh-CN" sz="2000" dirty="0">
              <a:solidFill>
                <a:srgbClr val="FF00FF"/>
              </a:solidFill>
              <a:ea typeface="宋体" pitchFamily="2" charset="-122"/>
            </a:endParaRPr>
          </a:p>
          <a:p>
            <a:pPr marL="0" indent="0">
              <a:buNone/>
            </a:pPr>
            <a:endParaRPr lang="en-IN" altLang="zh-CN" sz="2000" dirty="0" smtClean="0">
              <a:solidFill>
                <a:srgbClr val="FF00FF"/>
              </a:solidFill>
              <a:ea typeface="宋体" pitchFamily="2" charset="-122"/>
            </a:endParaRPr>
          </a:p>
        </p:txBody>
      </p:sp>
      <p:sp>
        <p:nvSpPr>
          <p:cNvPr id="6" name="Rectangle 5"/>
          <p:cNvSpPr/>
          <p:nvPr/>
        </p:nvSpPr>
        <p:spPr>
          <a:xfrm>
            <a:off x="683568" y="5301208"/>
            <a:ext cx="7704855" cy="830997"/>
          </a:xfrm>
          <a:prstGeom prst="rect">
            <a:avLst/>
          </a:prstGeom>
        </p:spPr>
        <p:txBody>
          <a:bodyPr wrap="square">
            <a:spAutoFit/>
          </a:bodyPr>
          <a:lstStyle/>
          <a:p>
            <a:pPr lvl="1" algn="ctr"/>
            <a:r>
              <a:rPr lang="en-IN" sz="2400" dirty="0" smtClean="0">
                <a:solidFill>
                  <a:srgbClr val="0070C0"/>
                </a:solidFill>
                <a:latin typeface="Times New Roman" pitchFamily="18" charset="0"/>
                <a:cs typeface="Times New Roman" pitchFamily="18" charset="0"/>
              </a:rPr>
              <a:t>You may post your question(s) at the “Discussion Forum” maintained in the course Web page.</a:t>
            </a:r>
            <a:endParaRPr lang="en-IN" sz="2400" dirty="0">
              <a:solidFill>
                <a:srgbClr val="0070C0"/>
              </a:solidFill>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IN" smtClean="0"/>
              <a:t>CS 11001 : Programming and Data Structures</a:t>
            </a:r>
            <a:endParaRPr lang="en-IN"/>
          </a:p>
        </p:txBody>
      </p:sp>
      <p:sp>
        <p:nvSpPr>
          <p:cNvPr id="4" name="Slide Number Placeholder 3"/>
          <p:cNvSpPr>
            <a:spLocks noGrp="1"/>
          </p:cNvSpPr>
          <p:nvPr>
            <p:ph type="sldNum" sz="quarter" idx="12"/>
          </p:nvPr>
        </p:nvSpPr>
        <p:spPr/>
        <p:txBody>
          <a:bodyPr/>
          <a:lstStyle/>
          <a:p>
            <a:fld id="{2412D51A-C1C7-4F6F-ADB4-90C3724E8DB4}" type="slidenum">
              <a:rPr lang="en-IN" smtClean="0"/>
              <a:t>44</a:t>
            </a:fld>
            <a:endParaRPr lang="en-IN"/>
          </a:p>
        </p:txBody>
      </p:sp>
      <p:sp>
        <p:nvSpPr>
          <p:cNvPr id="7" name="Date Placeholder 6"/>
          <p:cNvSpPr>
            <a:spLocks noGrp="1"/>
          </p:cNvSpPr>
          <p:nvPr>
            <p:ph type="dt" sz="half" idx="10"/>
          </p:nvPr>
        </p:nvSpPr>
        <p:spPr/>
        <p:txBody>
          <a:bodyPr/>
          <a:lstStyle/>
          <a:p>
            <a:r>
              <a:rPr lang="en-US" smtClean="0"/>
              <a:t>Lecture #00: © DSamanta</a:t>
            </a:r>
            <a:endParaRPr lang="en-IN"/>
          </a:p>
        </p:txBody>
      </p:sp>
    </p:spTree>
    <p:extLst>
      <p:ext uri="{BB962C8B-B14F-4D97-AF65-F5344CB8AC3E}">
        <p14:creationId xmlns:p14="http://schemas.microsoft.com/office/powerpoint/2010/main" val="363595893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4294967295"/>
          </p:nvPr>
        </p:nvSpPr>
        <p:spPr>
          <a:xfrm>
            <a:off x="107504" y="404664"/>
            <a:ext cx="8229600" cy="936104"/>
          </a:xfrm>
          <a:prstGeom prst="rect">
            <a:avLst/>
          </a:prstGeom>
        </p:spPr>
        <p:txBody>
          <a:bodyPr>
            <a:normAutofit/>
          </a:bodyPr>
          <a:lstStyle/>
          <a:p>
            <a:pPr marL="0" indent="0">
              <a:buNone/>
            </a:pPr>
            <a:r>
              <a:rPr lang="en-US" altLang="zh-CN" sz="4800" dirty="0" smtClean="0">
                <a:solidFill>
                  <a:srgbClr val="7030A0"/>
                </a:solidFill>
                <a:effectLst>
                  <a:outerShdw blurRad="38100" dist="38100" dir="2700000" algn="tl">
                    <a:srgbClr val="000000">
                      <a:alpha val="43137"/>
                    </a:srgbClr>
                  </a:outerShdw>
                </a:effectLst>
                <a:latin typeface="Times New Roman" pitchFamily="18" charset="0"/>
                <a:ea typeface="宋体" pitchFamily="2" charset="-122"/>
                <a:cs typeface="Times New Roman" pitchFamily="18" charset="0"/>
              </a:rPr>
              <a:t>Problems to ponder…</a:t>
            </a:r>
          </a:p>
          <a:p>
            <a:pPr marL="0" indent="0" algn="ctr">
              <a:buNone/>
            </a:pPr>
            <a:endParaRPr lang="en-US" altLang="zh-CN" sz="2000" dirty="0">
              <a:solidFill>
                <a:srgbClr val="FF00FF"/>
              </a:solidFill>
              <a:ea typeface="宋体" pitchFamily="2" charset="-122"/>
            </a:endParaRPr>
          </a:p>
          <a:p>
            <a:pPr marL="0" indent="0">
              <a:buNone/>
            </a:pPr>
            <a:endParaRPr lang="en-IN" altLang="zh-CN" sz="2000" dirty="0" smtClean="0">
              <a:solidFill>
                <a:srgbClr val="FF00FF"/>
              </a:solidFill>
              <a:ea typeface="宋体" pitchFamily="2" charset="-122"/>
            </a:endParaRPr>
          </a:p>
        </p:txBody>
      </p:sp>
      <p:sp>
        <p:nvSpPr>
          <p:cNvPr id="2" name="Footer Placeholder 1"/>
          <p:cNvSpPr>
            <a:spLocks noGrp="1"/>
          </p:cNvSpPr>
          <p:nvPr>
            <p:ph type="ftr" sz="quarter" idx="11"/>
          </p:nvPr>
        </p:nvSpPr>
        <p:spPr/>
        <p:txBody>
          <a:bodyPr/>
          <a:lstStyle/>
          <a:p>
            <a:r>
              <a:rPr lang="en-IN" smtClean="0"/>
              <a:t>CS 11001 : Programming and Data Structures</a:t>
            </a:r>
            <a:endParaRPr lang="en-IN" dirty="0"/>
          </a:p>
        </p:txBody>
      </p:sp>
      <p:sp>
        <p:nvSpPr>
          <p:cNvPr id="3" name="Slide Number Placeholder 2"/>
          <p:cNvSpPr>
            <a:spLocks noGrp="1"/>
          </p:cNvSpPr>
          <p:nvPr>
            <p:ph type="sldNum" sz="quarter" idx="12"/>
          </p:nvPr>
        </p:nvSpPr>
        <p:spPr/>
        <p:txBody>
          <a:bodyPr/>
          <a:lstStyle/>
          <a:p>
            <a:fld id="{2412D51A-C1C7-4F6F-ADB4-90C3724E8DB4}" type="slidenum">
              <a:rPr lang="en-IN" smtClean="0"/>
              <a:t>45</a:t>
            </a:fld>
            <a:endParaRPr lang="en-IN" dirty="0"/>
          </a:p>
        </p:txBody>
      </p:sp>
      <p:sp>
        <p:nvSpPr>
          <p:cNvPr id="4" name="Date Placeholder 3"/>
          <p:cNvSpPr>
            <a:spLocks noGrp="1"/>
          </p:cNvSpPr>
          <p:nvPr>
            <p:ph type="dt" sz="half" idx="10"/>
          </p:nvPr>
        </p:nvSpPr>
        <p:spPr/>
        <p:txBody>
          <a:bodyPr/>
          <a:lstStyle/>
          <a:p>
            <a:r>
              <a:rPr lang="en-US" smtClean="0"/>
              <a:t>Lecture #00: © DSamanta</a:t>
            </a:r>
            <a:endParaRPr lang="en-IN" sz="1000" b="0" i="1" dirty="0"/>
          </a:p>
        </p:txBody>
      </p:sp>
      <p:sp>
        <p:nvSpPr>
          <p:cNvPr id="8" name="Content Placeholder 2"/>
          <p:cNvSpPr>
            <a:spLocks noGrp="1"/>
          </p:cNvSpPr>
          <p:nvPr>
            <p:ph idx="4294967295"/>
          </p:nvPr>
        </p:nvSpPr>
        <p:spPr>
          <a:xfrm>
            <a:off x="457200" y="1600200"/>
            <a:ext cx="8363272" cy="4525963"/>
          </a:xfrm>
          <a:prstGeom prst="rect">
            <a:avLst/>
          </a:prstGeom>
        </p:spPr>
        <p:txBody>
          <a:bodyPr>
            <a:normAutofit/>
          </a:bodyPr>
          <a:lstStyle/>
          <a:p>
            <a:pPr marL="502920" indent="-457200">
              <a:lnSpc>
                <a:spcPct val="150000"/>
              </a:lnSpc>
              <a:buFont typeface="+mj-lt"/>
              <a:buAutoNum type="arabicPeriod"/>
            </a:pPr>
            <a:endParaRPr lang="en-US" sz="1400"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41530503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4294967295"/>
          </p:nvPr>
        </p:nvSpPr>
        <p:spPr>
          <a:xfrm>
            <a:off x="107504" y="404664"/>
            <a:ext cx="8229600" cy="936104"/>
          </a:xfrm>
          <a:prstGeom prst="rect">
            <a:avLst/>
          </a:prstGeom>
        </p:spPr>
        <p:txBody>
          <a:bodyPr>
            <a:normAutofit/>
          </a:bodyPr>
          <a:lstStyle/>
          <a:p>
            <a:pPr marL="0" indent="0">
              <a:buNone/>
            </a:pPr>
            <a:r>
              <a:rPr lang="en-US" altLang="zh-CN" sz="4800" dirty="0" smtClean="0">
                <a:solidFill>
                  <a:srgbClr val="7030A0"/>
                </a:solidFill>
                <a:effectLst>
                  <a:outerShdw blurRad="38100" dist="38100" dir="2700000" algn="tl">
                    <a:srgbClr val="000000">
                      <a:alpha val="43137"/>
                    </a:srgbClr>
                  </a:outerShdw>
                </a:effectLst>
                <a:latin typeface="Times New Roman" pitchFamily="18" charset="0"/>
                <a:ea typeface="宋体" pitchFamily="2" charset="-122"/>
                <a:cs typeface="Times New Roman" pitchFamily="18" charset="0"/>
              </a:rPr>
              <a:t>Problems for practice…</a:t>
            </a:r>
          </a:p>
          <a:p>
            <a:pPr marL="0" indent="0" algn="ctr">
              <a:buNone/>
            </a:pPr>
            <a:endParaRPr lang="en-US" altLang="zh-CN" sz="2000" dirty="0">
              <a:solidFill>
                <a:srgbClr val="FF00FF"/>
              </a:solidFill>
              <a:ea typeface="宋体" pitchFamily="2" charset="-122"/>
            </a:endParaRPr>
          </a:p>
          <a:p>
            <a:pPr marL="0" indent="0">
              <a:buNone/>
            </a:pPr>
            <a:endParaRPr lang="en-IN" altLang="zh-CN" sz="2000" dirty="0" smtClean="0">
              <a:solidFill>
                <a:srgbClr val="FF00FF"/>
              </a:solidFill>
              <a:ea typeface="宋体" pitchFamily="2" charset="-122"/>
            </a:endParaRPr>
          </a:p>
        </p:txBody>
      </p:sp>
      <p:sp>
        <p:nvSpPr>
          <p:cNvPr id="2" name="Footer Placeholder 1"/>
          <p:cNvSpPr>
            <a:spLocks noGrp="1"/>
          </p:cNvSpPr>
          <p:nvPr>
            <p:ph type="ftr" sz="quarter" idx="11"/>
          </p:nvPr>
        </p:nvSpPr>
        <p:spPr/>
        <p:txBody>
          <a:bodyPr/>
          <a:lstStyle/>
          <a:p>
            <a:r>
              <a:rPr lang="en-IN" smtClean="0"/>
              <a:t>CS 11001 : Programming and Data Structures</a:t>
            </a:r>
            <a:endParaRPr lang="en-IN" dirty="0"/>
          </a:p>
        </p:txBody>
      </p:sp>
      <p:sp>
        <p:nvSpPr>
          <p:cNvPr id="3" name="Slide Number Placeholder 2"/>
          <p:cNvSpPr>
            <a:spLocks noGrp="1"/>
          </p:cNvSpPr>
          <p:nvPr>
            <p:ph type="sldNum" sz="quarter" idx="12"/>
          </p:nvPr>
        </p:nvSpPr>
        <p:spPr/>
        <p:txBody>
          <a:bodyPr/>
          <a:lstStyle/>
          <a:p>
            <a:fld id="{2412D51A-C1C7-4F6F-ADB4-90C3724E8DB4}" type="slidenum">
              <a:rPr lang="en-IN" smtClean="0"/>
              <a:t>46</a:t>
            </a:fld>
            <a:endParaRPr lang="en-IN" dirty="0"/>
          </a:p>
        </p:txBody>
      </p:sp>
      <p:sp>
        <p:nvSpPr>
          <p:cNvPr id="4" name="Date Placeholder 3"/>
          <p:cNvSpPr>
            <a:spLocks noGrp="1"/>
          </p:cNvSpPr>
          <p:nvPr>
            <p:ph type="dt" sz="half" idx="10"/>
          </p:nvPr>
        </p:nvSpPr>
        <p:spPr/>
        <p:txBody>
          <a:bodyPr/>
          <a:lstStyle/>
          <a:p>
            <a:r>
              <a:rPr lang="en-US" smtClean="0"/>
              <a:t>Lecture #00: © DSamanta</a:t>
            </a:r>
            <a:endParaRPr lang="en-IN" sz="1000" b="0" i="1" dirty="0"/>
          </a:p>
        </p:txBody>
      </p:sp>
      <p:sp>
        <p:nvSpPr>
          <p:cNvPr id="8" name="Content Placeholder 2"/>
          <p:cNvSpPr>
            <a:spLocks noGrp="1"/>
          </p:cNvSpPr>
          <p:nvPr>
            <p:ph idx="4294967295"/>
          </p:nvPr>
        </p:nvSpPr>
        <p:spPr>
          <a:xfrm>
            <a:off x="457200" y="1600200"/>
            <a:ext cx="8363272" cy="4525963"/>
          </a:xfrm>
          <a:prstGeom prst="rect">
            <a:avLst/>
          </a:prstGeom>
        </p:spPr>
        <p:txBody>
          <a:bodyPr>
            <a:normAutofit/>
          </a:bodyPr>
          <a:lstStyle/>
          <a:p>
            <a:pPr marL="388620" indent="-342900">
              <a:lnSpc>
                <a:spcPct val="150000"/>
              </a:lnSpc>
              <a:buFont typeface="+mj-lt"/>
              <a:buAutoNum type="arabicPeriod"/>
            </a:pPr>
            <a:endParaRPr lang="en-US" sz="1400" dirty="0" smtClean="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76450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12968" cy="1143000"/>
          </a:xfrm>
        </p:spPr>
        <p:txBody>
          <a:bodyPr>
            <a:normAutofit/>
          </a:bodyPr>
          <a:lstStyle/>
          <a:p>
            <a:pPr marL="0" indent="0" algn="l">
              <a:buNone/>
            </a:pPr>
            <a:r>
              <a:rPr lang="en-US" sz="4000" dirty="0">
                <a:solidFill>
                  <a:srgbClr val="7030A0"/>
                </a:solidFill>
                <a:latin typeface="Times New Roman" pitchFamily="18" charset="0"/>
                <a:cs typeface="Times New Roman" pitchFamily="18" charset="0"/>
              </a:rPr>
              <a:t>Basic Idea</a:t>
            </a:r>
            <a:endParaRPr lang="en-IN" sz="4000" dirty="0">
              <a:solidFill>
                <a:srgbClr val="7030A0"/>
              </a:solidFill>
              <a:latin typeface="Times New Roman" pitchFamily="18" charset="0"/>
              <a:cs typeface="Times New Roman" pitchFamily="18" charset="0"/>
            </a:endParaRPr>
          </a:p>
        </p:txBody>
      </p:sp>
      <p:sp>
        <p:nvSpPr>
          <p:cNvPr id="3" name="Content Placeholder 2"/>
          <p:cNvSpPr>
            <a:spLocks noGrp="1"/>
          </p:cNvSpPr>
          <p:nvPr>
            <p:ph idx="4294967295"/>
          </p:nvPr>
        </p:nvSpPr>
        <p:spPr>
          <a:xfrm>
            <a:off x="457200" y="1196753"/>
            <a:ext cx="8363272" cy="4752528"/>
          </a:xfrm>
          <a:prstGeom prst="rect">
            <a:avLst/>
          </a:prstGeom>
        </p:spPr>
        <p:txBody>
          <a:bodyPr>
            <a:normAutofit/>
          </a:bodyPr>
          <a:lstStyle/>
          <a:p>
            <a:pPr algn="just">
              <a:lnSpc>
                <a:spcPct val="110000"/>
              </a:lnSpc>
              <a:buFont typeface="Arial" pitchFamily="34" charset="0"/>
              <a:buChar char="•"/>
            </a:pPr>
            <a:r>
              <a:rPr lang="en-IN" dirty="0">
                <a:solidFill>
                  <a:srgbClr val="002060"/>
                </a:solidFill>
                <a:latin typeface="Times New Roman" pitchFamily="18" charset="0"/>
                <a:cs typeface="Times New Roman" pitchFamily="18" charset="0"/>
              </a:rPr>
              <a:t>A stack is an Abstract Data Type (ADT), commonly used in most programming languages. It is named stack as it behaves like a real-world stack, for example – a deck of cards or a pile of plates, etc.</a:t>
            </a: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5</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#00: © DSamanta</a:t>
            </a:r>
            <a:endParaRPr lang="en-IN" dirty="0">
              <a:solidFill>
                <a:prstClr val="black">
                  <a:lumMod val="50000"/>
                  <a:lumOff val="50000"/>
                </a:prstClr>
              </a:solidFill>
            </a:endParaRPr>
          </a:p>
        </p:txBody>
      </p:sp>
      <p:pic>
        <p:nvPicPr>
          <p:cNvPr id="1026" name="Picture 2" descr="Stack Examp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5656" y="3140968"/>
            <a:ext cx="6134937" cy="159349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83569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12968" cy="1143000"/>
          </a:xfrm>
        </p:spPr>
        <p:txBody>
          <a:bodyPr>
            <a:normAutofit/>
          </a:bodyPr>
          <a:lstStyle/>
          <a:p>
            <a:pPr marL="0" indent="0" algn="l">
              <a:buNone/>
            </a:pPr>
            <a:r>
              <a:rPr lang="en-US" sz="4000" dirty="0">
                <a:solidFill>
                  <a:srgbClr val="7030A0"/>
                </a:solidFill>
                <a:latin typeface="Times New Roman" pitchFamily="18" charset="0"/>
                <a:cs typeface="Times New Roman" pitchFamily="18" charset="0"/>
              </a:rPr>
              <a:t>Stack Representation</a:t>
            </a:r>
            <a:endParaRPr lang="en-IN" sz="4000" dirty="0">
              <a:solidFill>
                <a:srgbClr val="7030A0"/>
              </a:solidFill>
              <a:latin typeface="Times New Roman" pitchFamily="18" charset="0"/>
              <a:cs typeface="Times New Roman" pitchFamily="18" charset="0"/>
            </a:endParaRPr>
          </a:p>
        </p:txBody>
      </p:sp>
      <p:sp>
        <p:nvSpPr>
          <p:cNvPr id="3" name="Content Placeholder 2"/>
          <p:cNvSpPr>
            <a:spLocks noGrp="1"/>
          </p:cNvSpPr>
          <p:nvPr>
            <p:ph idx="4294967295"/>
          </p:nvPr>
        </p:nvSpPr>
        <p:spPr>
          <a:xfrm>
            <a:off x="457200" y="1196752"/>
            <a:ext cx="8363272" cy="5340573"/>
          </a:xfrm>
          <a:prstGeom prst="rect">
            <a:avLst/>
          </a:prstGeom>
        </p:spPr>
        <p:txBody>
          <a:bodyPr>
            <a:normAutofit/>
          </a:bodyPr>
          <a:lstStyle/>
          <a:p>
            <a:pPr algn="just">
              <a:lnSpc>
                <a:spcPct val="110000"/>
              </a:lnSpc>
              <a:buFont typeface="Arial" pitchFamily="34" charset="0"/>
              <a:buChar char="•"/>
            </a:pPr>
            <a:endParaRPr lang="en-IN" dirty="0" smtClean="0">
              <a:solidFill>
                <a:srgbClr val="002060"/>
              </a:solidFill>
              <a:latin typeface="Times New Roman" pitchFamily="18" charset="0"/>
              <a:cs typeface="Times New Roman" pitchFamily="18" charset="0"/>
            </a:endParaRPr>
          </a:p>
          <a:p>
            <a:pPr algn="just">
              <a:lnSpc>
                <a:spcPct val="110000"/>
              </a:lnSpc>
              <a:buFont typeface="Arial" pitchFamily="34" charset="0"/>
              <a:buChar char="•"/>
            </a:pPr>
            <a:endParaRPr lang="en-IN" dirty="0">
              <a:solidFill>
                <a:srgbClr val="002060"/>
              </a:solidFill>
              <a:latin typeface="Times New Roman" pitchFamily="18" charset="0"/>
              <a:cs typeface="Times New Roman" pitchFamily="18" charset="0"/>
            </a:endParaRPr>
          </a:p>
          <a:p>
            <a:pPr algn="just">
              <a:lnSpc>
                <a:spcPct val="110000"/>
              </a:lnSpc>
              <a:buFont typeface="Arial" pitchFamily="34" charset="0"/>
              <a:buChar char="•"/>
            </a:pPr>
            <a:endParaRPr lang="en-IN" dirty="0" smtClean="0">
              <a:solidFill>
                <a:srgbClr val="002060"/>
              </a:solidFill>
              <a:latin typeface="Times New Roman" pitchFamily="18" charset="0"/>
              <a:cs typeface="Times New Roman" pitchFamily="18" charset="0"/>
            </a:endParaRPr>
          </a:p>
          <a:p>
            <a:pPr algn="just">
              <a:lnSpc>
                <a:spcPct val="110000"/>
              </a:lnSpc>
              <a:buFont typeface="Arial" pitchFamily="34" charset="0"/>
              <a:buChar char="•"/>
            </a:pPr>
            <a:endParaRPr lang="en-IN" dirty="0">
              <a:solidFill>
                <a:srgbClr val="002060"/>
              </a:solidFill>
              <a:latin typeface="Times New Roman" pitchFamily="18" charset="0"/>
              <a:cs typeface="Times New Roman" pitchFamily="18" charset="0"/>
            </a:endParaRPr>
          </a:p>
          <a:p>
            <a:pPr algn="just">
              <a:lnSpc>
                <a:spcPct val="110000"/>
              </a:lnSpc>
              <a:buFont typeface="Arial" pitchFamily="34" charset="0"/>
              <a:buChar char="•"/>
            </a:pPr>
            <a:endParaRPr lang="en-IN" dirty="0" smtClean="0">
              <a:solidFill>
                <a:srgbClr val="002060"/>
              </a:solidFill>
              <a:latin typeface="Times New Roman" pitchFamily="18" charset="0"/>
              <a:cs typeface="Times New Roman" pitchFamily="18" charset="0"/>
            </a:endParaRPr>
          </a:p>
          <a:p>
            <a:pPr algn="just">
              <a:lnSpc>
                <a:spcPct val="110000"/>
              </a:lnSpc>
              <a:buFont typeface="Arial" pitchFamily="34" charset="0"/>
              <a:buChar char="•"/>
            </a:pPr>
            <a:endParaRPr lang="en-IN" dirty="0">
              <a:solidFill>
                <a:srgbClr val="002060"/>
              </a:solidFill>
              <a:latin typeface="Times New Roman" pitchFamily="18" charset="0"/>
              <a:cs typeface="Times New Roman" pitchFamily="18" charset="0"/>
            </a:endParaRPr>
          </a:p>
          <a:p>
            <a:pPr algn="just">
              <a:lnSpc>
                <a:spcPct val="110000"/>
              </a:lnSpc>
              <a:buFont typeface="Arial" pitchFamily="34" charset="0"/>
              <a:buChar char="•"/>
            </a:pPr>
            <a:endParaRPr lang="en-IN" dirty="0" smtClean="0">
              <a:solidFill>
                <a:srgbClr val="002060"/>
              </a:solidFill>
              <a:latin typeface="Times New Roman" pitchFamily="18" charset="0"/>
              <a:cs typeface="Times New Roman" pitchFamily="18" charset="0"/>
            </a:endParaRPr>
          </a:p>
          <a:p>
            <a:pPr algn="just">
              <a:lnSpc>
                <a:spcPct val="110000"/>
              </a:lnSpc>
              <a:buFont typeface="Arial" pitchFamily="34" charset="0"/>
              <a:buChar char="•"/>
            </a:pPr>
            <a:endParaRPr lang="en-IN" dirty="0" smtClean="0">
              <a:solidFill>
                <a:srgbClr val="002060"/>
              </a:solidFill>
              <a:latin typeface="Times New Roman" pitchFamily="18" charset="0"/>
              <a:cs typeface="Times New Roman" pitchFamily="18" charset="0"/>
            </a:endParaRPr>
          </a:p>
          <a:p>
            <a:pPr algn="just">
              <a:lnSpc>
                <a:spcPct val="110000"/>
              </a:lnSpc>
              <a:buFont typeface="Arial" pitchFamily="34" charset="0"/>
              <a:buChar char="•"/>
            </a:pPr>
            <a:r>
              <a:rPr lang="en-IN" dirty="0" smtClean="0">
                <a:solidFill>
                  <a:srgbClr val="002060"/>
                </a:solidFill>
                <a:latin typeface="Times New Roman" pitchFamily="18" charset="0"/>
                <a:cs typeface="Times New Roman" pitchFamily="18" charset="0"/>
              </a:rPr>
              <a:t>Can be </a:t>
            </a:r>
            <a:r>
              <a:rPr lang="en-IN" dirty="0">
                <a:solidFill>
                  <a:srgbClr val="002060"/>
                </a:solidFill>
                <a:latin typeface="Times New Roman" pitchFamily="18" charset="0"/>
                <a:cs typeface="Times New Roman" pitchFamily="18" charset="0"/>
              </a:rPr>
              <a:t>implemented by means of Array, Structure, </a:t>
            </a:r>
            <a:r>
              <a:rPr lang="en-IN" dirty="0" smtClean="0">
                <a:solidFill>
                  <a:srgbClr val="002060"/>
                </a:solidFill>
                <a:latin typeface="Times New Roman" pitchFamily="18" charset="0"/>
                <a:cs typeface="Times New Roman" pitchFamily="18" charset="0"/>
              </a:rPr>
              <a:t>Pointers </a:t>
            </a:r>
            <a:r>
              <a:rPr lang="en-IN" dirty="0" smtClean="0">
                <a:solidFill>
                  <a:srgbClr val="002060"/>
                </a:solidFill>
                <a:latin typeface="Times New Roman" pitchFamily="18" charset="0"/>
                <a:cs typeface="Times New Roman" pitchFamily="18" charset="0"/>
              </a:rPr>
              <a:t>and </a:t>
            </a:r>
            <a:r>
              <a:rPr lang="en-IN" dirty="0" smtClean="0">
                <a:solidFill>
                  <a:srgbClr val="002060"/>
                </a:solidFill>
                <a:latin typeface="Times New Roman" pitchFamily="18" charset="0"/>
                <a:cs typeface="Times New Roman" pitchFamily="18" charset="0"/>
              </a:rPr>
              <a:t>Linked List.</a:t>
            </a:r>
          </a:p>
          <a:p>
            <a:pPr algn="just">
              <a:lnSpc>
                <a:spcPct val="110000"/>
              </a:lnSpc>
              <a:buFont typeface="Arial" pitchFamily="34" charset="0"/>
              <a:buChar char="•"/>
            </a:pPr>
            <a:r>
              <a:rPr lang="en-IN" dirty="0" smtClean="0">
                <a:solidFill>
                  <a:srgbClr val="002060"/>
                </a:solidFill>
                <a:latin typeface="Times New Roman" pitchFamily="18" charset="0"/>
                <a:cs typeface="Times New Roman" pitchFamily="18" charset="0"/>
              </a:rPr>
              <a:t>Stack </a:t>
            </a:r>
            <a:r>
              <a:rPr lang="en-IN" dirty="0">
                <a:solidFill>
                  <a:srgbClr val="002060"/>
                </a:solidFill>
                <a:latin typeface="Times New Roman" pitchFamily="18" charset="0"/>
                <a:cs typeface="Times New Roman" pitchFamily="18" charset="0"/>
              </a:rPr>
              <a:t>can either be a fixed size </a:t>
            </a:r>
            <a:r>
              <a:rPr lang="en-IN" dirty="0" smtClean="0">
                <a:solidFill>
                  <a:srgbClr val="002060"/>
                </a:solidFill>
                <a:latin typeface="Times New Roman" pitchFamily="18" charset="0"/>
                <a:cs typeface="Times New Roman" pitchFamily="18" charset="0"/>
              </a:rPr>
              <a:t>or dynamic.</a:t>
            </a:r>
            <a:endParaRPr lang="en-IN" dirty="0">
              <a:solidFill>
                <a:srgbClr val="002060"/>
              </a:solidFill>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6</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#00: © DSamanta</a:t>
            </a:r>
            <a:endParaRPr lang="en-IN" dirty="0">
              <a:solidFill>
                <a:prstClr val="black">
                  <a:lumMod val="50000"/>
                  <a:lumOff val="50000"/>
                </a:prstClr>
              </a:solidFill>
            </a:endParaRPr>
          </a:p>
        </p:txBody>
      </p:sp>
      <p:pic>
        <p:nvPicPr>
          <p:cNvPr id="2050" name="Picture 2" descr="Stack Represent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1680" y="1196752"/>
            <a:ext cx="5898628" cy="36047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38686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7</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#00: © DSamanta</a:t>
            </a:r>
            <a:endParaRPr lang="en-IN">
              <a:solidFill>
                <a:prstClr val="black">
                  <a:lumMod val="50000"/>
                  <a:lumOff val="50000"/>
                </a:prstClr>
              </a:solidFill>
            </a:endParaRPr>
          </a:p>
        </p:txBody>
      </p:sp>
      <p:sp>
        <p:nvSpPr>
          <p:cNvPr id="19" name="Oval 18"/>
          <p:cNvSpPr>
            <a:spLocks noChangeArrowheads="1"/>
          </p:cNvSpPr>
          <p:nvPr/>
        </p:nvSpPr>
        <p:spPr bwMode="auto">
          <a:xfrm>
            <a:off x="4991100" y="1257300"/>
            <a:ext cx="2514600" cy="4572000"/>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defPPr>
              <a:defRPr lang="en-US"/>
            </a:defPPr>
            <a:lvl1pPr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5pPr>
            <a:lvl6pPr marL="2286000" algn="l" defTabSz="914400" rtl="0" eaLnBrk="1" latinLnBrk="0" hangingPunct="1">
              <a:defRPr sz="2400" b="1" kern="1200">
                <a:solidFill>
                  <a:srgbClr val="FF0000"/>
                </a:solidFill>
                <a:latin typeface="Times New Roman" panose="02020603050405020304" pitchFamily="18" charset="0"/>
                <a:ea typeface="+mn-ea"/>
                <a:cs typeface="+mn-cs"/>
              </a:defRPr>
            </a:lvl6pPr>
            <a:lvl7pPr marL="2743200" algn="l" defTabSz="914400" rtl="0" eaLnBrk="1" latinLnBrk="0" hangingPunct="1">
              <a:defRPr sz="2400" b="1" kern="1200">
                <a:solidFill>
                  <a:srgbClr val="FF0000"/>
                </a:solidFill>
                <a:latin typeface="Times New Roman" panose="02020603050405020304" pitchFamily="18" charset="0"/>
                <a:ea typeface="+mn-ea"/>
                <a:cs typeface="+mn-cs"/>
              </a:defRPr>
            </a:lvl7pPr>
            <a:lvl8pPr marL="3200400" algn="l" defTabSz="914400" rtl="0" eaLnBrk="1" latinLnBrk="0" hangingPunct="1">
              <a:defRPr sz="2400" b="1" kern="1200">
                <a:solidFill>
                  <a:srgbClr val="FF0000"/>
                </a:solidFill>
                <a:latin typeface="Times New Roman" panose="02020603050405020304" pitchFamily="18" charset="0"/>
                <a:ea typeface="+mn-ea"/>
                <a:cs typeface="+mn-cs"/>
              </a:defRPr>
            </a:lvl8pPr>
            <a:lvl9pPr marL="3657600" algn="l" defTabSz="914400" rtl="0" eaLnBrk="1" latinLnBrk="0" hangingPunct="1">
              <a:defRPr sz="2400" b="1" kern="1200">
                <a:solidFill>
                  <a:srgbClr val="FF0000"/>
                </a:solidFill>
                <a:latin typeface="Times New Roman" panose="02020603050405020304" pitchFamily="18" charset="0"/>
                <a:ea typeface="+mn-ea"/>
                <a:cs typeface="+mn-cs"/>
              </a:defRPr>
            </a:lvl9pPr>
          </a:lstStyle>
          <a:p>
            <a:pPr algn="ctr" eaLnBrk="1" hangingPunct="1">
              <a:spcBef>
                <a:spcPct val="0"/>
              </a:spcBef>
              <a:buFontTx/>
              <a:buNone/>
            </a:pPr>
            <a:r>
              <a:rPr lang="en-US" altLang="en-US" sz="2800" dirty="0">
                <a:solidFill>
                  <a:srgbClr val="0070C0"/>
                </a:solidFill>
                <a:latin typeface="Courier New" panose="02070309020205020404" pitchFamily="49" charset="0"/>
                <a:cs typeface="Courier New" panose="02070309020205020404" pitchFamily="49" charset="0"/>
              </a:rPr>
              <a:t>STACK</a:t>
            </a:r>
          </a:p>
        </p:txBody>
      </p:sp>
      <p:sp>
        <p:nvSpPr>
          <p:cNvPr id="20" name="Line 3"/>
          <p:cNvSpPr>
            <a:spLocks noChangeShapeType="1"/>
          </p:cNvSpPr>
          <p:nvPr/>
        </p:nvSpPr>
        <p:spPr bwMode="auto">
          <a:xfrm>
            <a:off x="3009900" y="1333500"/>
            <a:ext cx="2362200" cy="533400"/>
          </a:xfrm>
          <a:prstGeom prst="line">
            <a:avLst/>
          </a:prstGeom>
          <a:noFill/>
          <a:ln w="3810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defPPr>
              <a:defRPr lang="en-US"/>
            </a:defPPr>
            <a:lvl1pPr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5pPr>
            <a:lvl6pPr marL="2286000" algn="l" defTabSz="914400" rtl="0" eaLnBrk="1" latinLnBrk="0" hangingPunct="1">
              <a:defRPr sz="2400" b="1" kern="1200">
                <a:solidFill>
                  <a:srgbClr val="FF0000"/>
                </a:solidFill>
                <a:latin typeface="Times New Roman" panose="02020603050405020304" pitchFamily="18" charset="0"/>
                <a:ea typeface="+mn-ea"/>
                <a:cs typeface="+mn-cs"/>
              </a:defRPr>
            </a:lvl6pPr>
            <a:lvl7pPr marL="2743200" algn="l" defTabSz="914400" rtl="0" eaLnBrk="1" latinLnBrk="0" hangingPunct="1">
              <a:defRPr sz="2400" b="1" kern="1200">
                <a:solidFill>
                  <a:srgbClr val="FF0000"/>
                </a:solidFill>
                <a:latin typeface="Times New Roman" panose="02020603050405020304" pitchFamily="18" charset="0"/>
                <a:ea typeface="+mn-ea"/>
                <a:cs typeface="+mn-cs"/>
              </a:defRPr>
            </a:lvl7pPr>
            <a:lvl8pPr marL="3200400" algn="l" defTabSz="914400" rtl="0" eaLnBrk="1" latinLnBrk="0" hangingPunct="1">
              <a:defRPr sz="2400" b="1" kern="1200">
                <a:solidFill>
                  <a:srgbClr val="FF0000"/>
                </a:solidFill>
                <a:latin typeface="Times New Roman" panose="02020603050405020304" pitchFamily="18" charset="0"/>
                <a:ea typeface="+mn-ea"/>
                <a:cs typeface="+mn-cs"/>
              </a:defRPr>
            </a:lvl8pPr>
            <a:lvl9pPr marL="3657600" algn="l" defTabSz="914400" rtl="0" eaLnBrk="1" latinLnBrk="0" hangingPunct="1">
              <a:defRPr sz="2400" b="1" kern="1200">
                <a:solidFill>
                  <a:srgbClr val="FF0000"/>
                </a:solidFill>
                <a:latin typeface="Times New Roman" panose="02020603050405020304" pitchFamily="18" charset="0"/>
                <a:ea typeface="+mn-ea"/>
                <a:cs typeface="+mn-cs"/>
              </a:defRPr>
            </a:lvl9pPr>
          </a:lstStyle>
          <a:p>
            <a:endParaRPr lang="en-IN"/>
          </a:p>
        </p:txBody>
      </p:sp>
      <p:sp>
        <p:nvSpPr>
          <p:cNvPr id="21" name="Line 4"/>
          <p:cNvSpPr>
            <a:spLocks noChangeShapeType="1"/>
          </p:cNvSpPr>
          <p:nvPr/>
        </p:nvSpPr>
        <p:spPr bwMode="auto">
          <a:xfrm>
            <a:off x="3086100" y="2400300"/>
            <a:ext cx="2057400" cy="76200"/>
          </a:xfrm>
          <a:prstGeom prst="line">
            <a:avLst/>
          </a:prstGeom>
          <a:noFill/>
          <a:ln w="3810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defPPr>
              <a:defRPr lang="en-US"/>
            </a:defPPr>
            <a:lvl1pPr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5pPr>
            <a:lvl6pPr marL="2286000" algn="l" defTabSz="914400" rtl="0" eaLnBrk="1" latinLnBrk="0" hangingPunct="1">
              <a:defRPr sz="2400" b="1" kern="1200">
                <a:solidFill>
                  <a:srgbClr val="FF0000"/>
                </a:solidFill>
                <a:latin typeface="Times New Roman" panose="02020603050405020304" pitchFamily="18" charset="0"/>
                <a:ea typeface="+mn-ea"/>
                <a:cs typeface="+mn-cs"/>
              </a:defRPr>
            </a:lvl6pPr>
            <a:lvl7pPr marL="2743200" algn="l" defTabSz="914400" rtl="0" eaLnBrk="1" latinLnBrk="0" hangingPunct="1">
              <a:defRPr sz="2400" b="1" kern="1200">
                <a:solidFill>
                  <a:srgbClr val="FF0000"/>
                </a:solidFill>
                <a:latin typeface="Times New Roman" panose="02020603050405020304" pitchFamily="18" charset="0"/>
                <a:ea typeface="+mn-ea"/>
                <a:cs typeface="+mn-cs"/>
              </a:defRPr>
            </a:lvl7pPr>
            <a:lvl8pPr marL="3200400" algn="l" defTabSz="914400" rtl="0" eaLnBrk="1" latinLnBrk="0" hangingPunct="1">
              <a:defRPr sz="2400" b="1" kern="1200">
                <a:solidFill>
                  <a:srgbClr val="FF0000"/>
                </a:solidFill>
                <a:latin typeface="Times New Roman" panose="02020603050405020304" pitchFamily="18" charset="0"/>
                <a:ea typeface="+mn-ea"/>
                <a:cs typeface="+mn-cs"/>
              </a:defRPr>
            </a:lvl8pPr>
            <a:lvl9pPr marL="3657600" algn="l" defTabSz="914400" rtl="0" eaLnBrk="1" latinLnBrk="0" hangingPunct="1">
              <a:defRPr sz="2400" b="1" kern="1200">
                <a:solidFill>
                  <a:srgbClr val="FF0000"/>
                </a:solidFill>
                <a:latin typeface="Times New Roman" panose="02020603050405020304" pitchFamily="18" charset="0"/>
                <a:ea typeface="+mn-ea"/>
                <a:cs typeface="+mn-cs"/>
              </a:defRPr>
            </a:lvl9pPr>
          </a:lstStyle>
          <a:p>
            <a:endParaRPr lang="en-IN"/>
          </a:p>
        </p:txBody>
      </p:sp>
      <p:sp>
        <p:nvSpPr>
          <p:cNvPr id="22" name="Line 5"/>
          <p:cNvSpPr>
            <a:spLocks noChangeShapeType="1"/>
          </p:cNvSpPr>
          <p:nvPr/>
        </p:nvSpPr>
        <p:spPr bwMode="auto">
          <a:xfrm>
            <a:off x="3162300" y="3390900"/>
            <a:ext cx="1828800" cy="1588"/>
          </a:xfrm>
          <a:prstGeom prst="line">
            <a:avLst/>
          </a:prstGeom>
          <a:noFill/>
          <a:ln w="3810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defPPr>
              <a:defRPr lang="en-US"/>
            </a:defPPr>
            <a:lvl1pPr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5pPr>
            <a:lvl6pPr marL="2286000" algn="l" defTabSz="914400" rtl="0" eaLnBrk="1" latinLnBrk="0" hangingPunct="1">
              <a:defRPr sz="2400" b="1" kern="1200">
                <a:solidFill>
                  <a:srgbClr val="FF0000"/>
                </a:solidFill>
                <a:latin typeface="Times New Roman" panose="02020603050405020304" pitchFamily="18" charset="0"/>
                <a:ea typeface="+mn-ea"/>
                <a:cs typeface="+mn-cs"/>
              </a:defRPr>
            </a:lvl6pPr>
            <a:lvl7pPr marL="2743200" algn="l" defTabSz="914400" rtl="0" eaLnBrk="1" latinLnBrk="0" hangingPunct="1">
              <a:defRPr sz="2400" b="1" kern="1200">
                <a:solidFill>
                  <a:srgbClr val="FF0000"/>
                </a:solidFill>
                <a:latin typeface="Times New Roman" panose="02020603050405020304" pitchFamily="18" charset="0"/>
                <a:ea typeface="+mn-ea"/>
                <a:cs typeface="+mn-cs"/>
              </a:defRPr>
            </a:lvl7pPr>
            <a:lvl8pPr marL="3200400" algn="l" defTabSz="914400" rtl="0" eaLnBrk="1" latinLnBrk="0" hangingPunct="1">
              <a:defRPr sz="2400" b="1" kern="1200">
                <a:solidFill>
                  <a:srgbClr val="FF0000"/>
                </a:solidFill>
                <a:latin typeface="Times New Roman" panose="02020603050405020304" pitchFamily="18" charset="0"/>
                <a:ea typeface="+mn-ea"/>
                <a:cs typeface="+mn-cs"/>
              </a:defRPr>
            </a:lvl8pPr>
            <a:lvl9pPr marL="3657600" algn="l" defTabSz="914400" rtl="0" eaLnBrk="1" latinLnBrk="0" hangingPunct="1">
              <a:defRPr sz="2400" b="1" kern="1200">
                <a:solidFill>
                  <a:srgbClr val="FF0000"/>
                </a:solidFill>
                <a:latin typeface="Times New Roman" panose="02020603050405020304" pitchFamily="18" charset="0"/>
                <a:ea typeface="+mn-ea"/>
                <a:cs typeface="+mn-cs"/>
              </a:defRPr>
            </a:lvl9pPr>
          </a:lstStyle>
          <a:p>
            <a:endParaRPr lang="en-IN"/>
          </a:p>
        </p:txBody>
      </p:sp>
      <p:sp>
        <p:nvSpPr>
          <p:cNvPr id="23" name="Line 6"/>
          <p:cNvSpPr>
            <a:spLocks noChangeShapeType="1"/>
          </p:cNvSpPr>
          <p:nvPr/>
        </p:nvSpPr>
        <p:spPr bwMode="auto">
          <a:xfrm flipV="1">
            <a:off x="3086100" y="4000500"/>
            <a:ext cx="1905000" cy="228600"/>
          </a:xfrm>
          <a:prstGeom prst="line">
            <a:avLst/>
          </a:prstGeom>
          <a:noFill/>
          <a:ln w="3810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defPPr>
              <a:defRPr lang="en-US"/>
            </a:defPPr>
            <a:lvl1pPr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5pPr>
            <a:lvl6pPr marL="2286000" algn="l" defTabSz="914400" rtl="0" eaLnBrk="1" latinLnBrk="0" hangingPunct="1">
              <a:defRPr sz="2400" b="1" kern="1200">
                <a:solidFill>
                  <a:srgbClr val="FF0000"/>
                </a:solidFill>
                <a:latin typeface="Times New Roman" panose="02020603050405020304" pitchFamily="18" charset="0"/>
                <a:ea typeface="+mn-ea"/>
                <a:cs typeface="+mn-cs"/>
              </a:defRPr>
            </a:lvl6pPr>
            <a:lvl7pPr marL="2743200" algn="l" defTabSz="914400" rtl="0" eaLnBrk="1" latinLnBrk="0" hangingPunct="1">
              <a:defRPr sz="2400" b="1" kern="1200">
                <a:solidFill>
                  <a:srgbClr val="FF0000"/>
                </a:solidFill>
                <a:latin typeface="Times New Roman" panose="02020603050405020304" pitchFamily="18" charset="0"/>
                <a:ea typeface="+mn-ea"/>
                <a:cs typeface="+mn-cs"/>
              </a:defRPr>
            </a:lvl7pPr>
            <a:lvl8pPr marL="3200400" algn="l" defTabSz="914400" rtl="0" eaLnBrk="1" latinLnBrk="0" hangingPunct="1">
              <a:defRPr sz="2400" b="1" kern="1200">
                <a:solidFill>
                  <a:srgbClr val="FF0000"/>
                </a:solidFill>
                <a:latin typeface="Times New Roman" panose="02020603050405020304" pitchFamily="18" charset="0"/>
                <a:ea typeface="+mn-ea"/>
                <a:cs typeface="+mn-cs"/>
              </a:defRPr>
            </a:lvl8pPr>
            <a:lvl9pPr marL="3657600" algn="l" defTabSz="914400" rtl="0" eaLnBrk="1" latinLnBrk="0" hangingPunct="1">
              <a:defRPr sz="2400" b="1" kern="1200">
                <a:solidFill>
                  <a:srgbClr val="FF0000"/>
                </a:solidFill>
                <a:latin typeface="Times New Roman" panose="02020603050405020304" pitchFamily="18" charset="0"/>
                <a:ea typeface="+mn-ea"/>
                <a:cs typeface="+mn-cs"/>
              </a:defRPr>
            </a:lvl9pPr>
          </a:lstStyle>
          <a:p>
            <a:endParaRPr lang="en-IN"/>
          </a:p>
        </p:txBody>
      </p:sp>
      <p:sp>
        <p:nvSpPr>
          <p:cNvPr id="24" name="Line 7"/>
          <p:cNvSpPr>
            <a:spLocks noChangeShapeType="1"/>
          </p:cNvSpPr>
          <p:nvPr/>
        </p:nvSpPr>
        <p:spPr bwMode="auto">
          <a:xfrm flipV="1">
            <a:off x="3086100" y="4457700"/>
            <a:ext cx="2057400" cy="685800"/>
          </a:xfrm>
          <a:prstGeom prst="line">
            <a:avLst/>
          </a:prstGeom>
          <a:noFill/>
          <a:ln w="3810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defPPr>
              <a:defRPr lang="en-US"/>
            </a:defPPr>
            <a:lvl1pPr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5pPr>
            <a:lvl6pPr marL="2286000" algn="l" defTabSz="914400" rtl="0" eaLnBrk="1" latinLnBrk="0" hangingPunct="1">
              <a:defRPr sz="2400" b="1" kern="1200">
                <a:solidFill>
                  <a:srgbClr val="FF0000"/>
                </a:solidFill>
                <a:latin typeface="Times New Roman" panose="02020603050405020304" pitchFamily="18" charset="0"/>
                <a:ea typeface="+mn-ea"/>
                <a:cs typeface="+mn-cs"/>
              </a:defRPr>
            </a:lvl6pPr>
            <a:lvl7pPr marL="2743200" algn="l" defTabSz="914400" rtl="0" eaLnBrk="1" latinLnBrk="0" hangingPunct="1">
              <a:defRPr sz="2400" b="1" kern="1200">
                <a:solidFill>
                  <a:srgbClr val="FF0000"/>
                </a:solidFill>
                <a:latin typeface="Times New Roman" panose="02020603050405020304" pitchFamily="18" charset="0"/>
                <a:ea typeface="+mn-ea"/>
                <a:cs typeface="+mn-cs"/>
              </a:defRPr>
            </a:lvl7pPr>
            <a:lvl8pPr marL="3200400" algn="l" defTabSz="914400" rtl="0" eaLnBrk="1" latinLnBrk="0" hangingPunct="1">
              <a:defRPr sz="2400" b="1" kern="1200">
                <a:solidFill>
                  <a:srgbClr val="FF0000"/>
                </a:solidFill>
                <a:latin typeface="Times New Roman" panose="02020603050405020304" pitchFamily="18" charset="0"/>
                <a:ea typeface="+mn-ea"/>
                <a:cs typeface="+mn-cs"/>
              </a:defRPr>
            </a:lvl8pPr>
            <a:lvl9pPr marL="3657600" algn="l" defTabSz="914400" rtl="0" eaLnBrk="1" latinLnBrk="0" hangingPunct="1">
              <a:defRPr sz="2400" b="1" kern="1200">
                <a:solidFill>
                  <a:srgbClr val="FF0000"/>
                </a:solidFill>
                <a:latin typeface="Times New Roman" panose="02020603050405020304" pitchFamily="18" charset="0"/>
                <a:ea typeface="+mn-ea"/>
                <a:cs typeface="+mn-cs"/>
              </a:defRPr>
            </a:lvl9pPr>
          </a:lstStyle>
          <a:p>
            <a:endParaRPr lang="en-IN"/>
          </a:p>
        </p:txBody>
      </p:sp>
      <p:sp>
        <p:nvSpPr>
          <p:cNvPr id="25" name="Text Box 8"/>
          <p:cNvSpPr txBox="1">
            <a:spLocks noChangeArrowheads="1"/>
          </p:cNvSpPr>
          <p:nvPr/>
        </p:nvSpPr>
        <p:spPr bwMode="auto">
          <a:xfrm>
            <a:off x="1943100" y="1028700"/>
            <a:ext cx="121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defPPr>
              <a:defRPr lang="en-US"/>
            </a:defPPr>
            <a:lvl1pPr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5pPr>
            <a:lvl6pPr marL="2286000" algn="l" defTabSz="914400" rtl="0" eaLnBrk="1" latinLnBrk="0" hangingPunct="1">
              <a:defRPr sz="2400" b="1" kern="1200">
                <a:solidFill>
                  <a:srgbClr val="FF0000"/>
                </a:solidFill>
                <a:latin typeface="Times New Roman" panose="02020603050405020304" pitchFamily="18" charset="0"/>
                <a:ea typeface="+mn-ea"/>
                <a:cs typeface="+mn-cs"/>
              </a:defRPr>
            </a:lvl6pPr>
            <a:lvl7pPr marL="2743200" algn="l" defTabSz="914400" rtl="0" eaLnBrk="1" latinLnBrk="0" hangingPunct="1">
              <a:defRPr sz="2400" b="1" kern="1200">
                <a:solidFill>
                  <a:srgbClr val="FF0000"/>
                </a:solidFill>
                <a:latin typeface="Times New Roman" panose="02020603050405020304" pitchFamily="18" charset="0"/>
                <a:ea typeface="+mn-ea"/>
                <a:cs typeface="+mn-cs"/>
              </a:defRPr>
            </a:lvl7pPr>
            <a:lvl8pPr marL="3200400" algn="l" defTabSz="914400" rtl="0" eaLnBrk="1" latinLnBrk="0" hangingPunct="1">
              <a:defRPr sz="2400" b="1" kern="1200">
                <a:solidFill>
                  <a:srgbClr val="FF0000"/>
                </a:solidFill>
                <a:latin typeface="Times New Roman" panose="02020603050405020304" pitchFamily="18" charset="0"/>
                <a:ea typeface="+mn-ea"/>
                <a:cs typeface="+mn-cs"/>
              </a:defRPr>
            </a:lvl8pPr>
            <a:lvl9pPr marL="3657600" algn="l" defTabSz="914400" rtl="0" eaLnBrk="1" latinLnBrk="0" hangingPunct="1">
              <a:defRPr sz="2400" b="1" kern="1200">
                <a:solidFill>
                  <a:srgbClr val="FF0000"/>
                </a:solidFill>
                <a:latin typeface="Times New Roman" panose="02020603050405020304" pitchFamily="18" charset="0"/>
                <a:ea typeface="+mn-ea"/>
                <a:cs typeface="+mn-cs"/>
              </a:defRPr>
            </a:lvl9pPr>
          </a:lstStyle>
          <a:p>
            <a:pPr algn="ctr" eaLnBrk="1" hangingPunct="1">
              <a:spcBef>
                <a:spcPct val="50000"/>
              </a:spcBef>
              <a:buFontTx/>
              <a:buNone/>
            </a:pPr>
            <a:r>
              <a:rPr lang="en-US" altLang="en-US" sz="2400" dirty="0">
                <a:solidFill>
                  <a:srgbClr val="0070C0"/>
                </a:solidFill>
                <a:latin typeface="Courier New" panose="02070309020205020404" pitchFamily="49" charset="0"/>
                <a:cs typeface="Courier New" panose="02070309020205020404" pitchFamily="49" charset="0"/>
              </a:rPr>
              <a:t>push</a:t>
            </a:r>
          </a:p>
        </p:txBody>
      </p:sp>
      <p:sp>
        <p:nvSpPr>
          <p:cNvPr id="26" name="Text Box 9"/>
          <p:cNvSpPr txBox="1">
            <a:spLocks noChangeArrowheads="1"/>
          </p:cNvSpPr>
          <p:nvPr/>
        </p:nvSpPr>
        <p:spPr bwMode="auto">
          <a:xfrm>
            <a:off x="1866900" y="3086100"/>
            <a:ext cx="1295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defPPr>
              <a:defRPr lang="en-US"/>
            </a:defPPr>
            <a:lvl1pPr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5pPr>
            <a:lvl6pPr marL="2286000" algn="l" defTabSz="914400" rtl="0" eaLnBrk="1" latinLnBrk="0" hangingPunct="1">
              <a:defRPr sz="2400" b="1" kern="1200">
                <a:solidFill>
                  <a:srgbClr val="FF0000"/>
                </a:solidFill>
                <a:latin typeface="Times New Roman" panose="02020603050405020304" pitchFamily="18" charset="0"/>
                <a:ea typeface="+mn-ea"/>
                <a:cs typeface="+mn-cs"/>
              </a:defRPr>
            </a:lvl6pPr>
            <a:lvl7pPr marL="2743200" algn="l" defTabSz="914400" rtl="0" eaLnBrk="1" latinLnBrk="0" hangingPunct="1">
              <a:defRPr sz="2400" b="1" kern="1200">
                <a:solidFill>
                  <a:srgbClr val="FF0000"/>
                </a:solidFill>
                <a:latin typeface="Times New Roman" panose="02020603050405020304" pitchFamily="18" charset="0"/>
                <a:ea typeface="+mn-ea"/>
                <a:cs typeface="+mn-cs"/>
              </a:defRPr>
            </a:lvl7pPr>
            <a:lvl8pPr marL="3200400" algn="l" defTabSz="914400" rtl="0" eaLnBrk="1" latinLnBrk="0" hangingPunct="1">
              <a:defRPr sz="2400" b="1" kern="1200">
                <a:solidFill>
                  <a:srgbClr val="FF0000"/>
                </a:solidFill>
                <a:latin typeface="Times New Roman" panose="02020603050405020304" pitchFamily="18" charset="0"/>
                <a:ea typeface="+mn-ea"/>
                <a:cs typeface="+mn-cs"/>
              </a:defRPr>
            </a:lvl8pPr>
            <a:lvl9pPr marL="3657600" algn="l" defTabSz="914400" rtl="0" eaLnBrk="1" latinLnBrk="0" hangingPunct="1">
              <a:defRPr sz="2400" b="1" kern="1200">
                <a:solidFill>
                  <a:srgbClr val="FF0000"/>
                </a:solidFill>
                <a:latin typeface="Times New Roman" panose="02020603050405020304" pitchFamily="18" charset="0"/>
                <a:ea typeface="+mn-ea"/>
                <a:cs typeface="+mn-cs"/>
              </a:defRPr>
            </a:lvl9pPr>
          </a:lstStyle>
          <a:p>
            <a:pPr algn="ctr" eaLnBrk="1" hangingPunct="1">
              <a:spcBef>
                <a:spcPct val="50000"/>
              </a:spcBef>
              <a:buFontTx/>
              <a:buNone/>
            </a:pPr>
            <a:r>
              <a:rPr lang="en-US" altLang="en-US" sz="2400" dirty="0">
                <a:solidFill>
                  <a:srgbClr val="0070C0"/>
                </a:solidFill>
                <a:latin typeface="Courier New" panose="02070309020205020404" pitchFamily="49" charset="0"/>
                <a:cs typeface="Courier New" panose="02070309020205020404" pitchFamily="49" charset="0"/>
              </a:rPr>
              <a:t>create</a:t>
            </a:r>
          </a:p>
        </p:txBody>
      </p:sp>
      <p:sp>
        <p:nvSpPr>
          <p:cNvPr id="27" name="Text Box 10"/>
          <p:cNvSpPr txBox="1">
            <a:spLocks noChangeArrowheads="1"/>
          </p:cNvSpPr>
          <p:nvPr/>
        </p:nvSpPr>
        <p:spPr bwMode="auto">
          <a:xfrm>
            <a:off x="2019300" y="2171700"/>
            <a:ext cx="1447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defPPr>
              <a:defRPr lang="en-US"/>
            </a:defPPr>
            <a:lvl1pPr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5pPr>
            <a:lvl6pPr marL="2286000" algn="l" defTabSz="914400" rtl="0" eaLnBrk="1" latinLnBrk="0" hangingPunct="1">
              <a:defRPr sz="2400" b="1" kern="1200">
                <a:solidFill>
                  <a:srgbClr val="FF0000"/>
                </a:solidFill>
                <a:latin typeface="Times New Roman" panose="02020603050405020304" pitchFamily="18" charset="0"/>
                <a:ea typeface="+mn-ea"/>
                <a:cs typeface="+mn-cs"/>
              </a:defRPr>
            </a:lvl6pPr>
            <a:lvl7pPr marL="2743200" algn="l" defTabSz="914400" rtl="0" eaLnBrk="1" latinLnBrk="0" hangingPunct="1">
              <a:defRPr sz="2400" b="1" kern="1200">
                <a:solidFill>
                  <a:srgbClr val="FF0000"/>
                </a:solidFill>
                <a:latin typeface="Times New Roman" panose="02020603050405020304" pitchFamily="18" charset="0"/>
                <a:ea typeface="+mn-ea"/>
                <a:cs typeface="+mn-cs"/>
              </a:defRPr>
            </a:lvl7pPr>
            <a:lvl8pPr marL="3200400" algn="l" defTabSz="914400" rtl="0" eaLnBrk="1" latinLnBrk="0" hangingPunct="1">
              <a:defRPr sz="2400" b="1" kern="1200">
                <a:solidFill>
                  <a:srgbClr val="FF0000"/>
                </a:solidFill>
                <a:latin typeface="Times New Roman" panose="02020603050405020304" pitchFamily="18" charset="0"/>
                <a:ea typeface="+mn-ea"/>
                <a:cs typeface="+mn-cs"/>
              </a:defRPr>
            </a:lvl8pPr>
            <a:lvl9pPr marL="3657600" algn="l" defTabSz="914400" rtl="0" eaLnBrk="1" latinLnBrk="0" hangingPunct="1">
              <a:defRPr sz="2400" b="1" kern="1200">
                <a:solidFill>
                  <a:srgbClr val="FF0000"/>
                </a:solidFill>
                <a:latin typeface="Times New Roman" panose="02020603050405020304" pitchFamily="18" charset="0"/>
                <a:ea typeface="+mn-ea"/>
                <a:cs typeface="+mn-cs"/>
              </a:defRPr>
            </a:lvl9pPr>
          </a:lstStyle>
          <a:p>
            <a:pPr algn="ctr" eaLnBrk="1" hangingPunct="1">
              <a:spcBef>
                <a:spcPct val="50000"/>
              </a:spcBef>
              <a:buFontTx/>
              <a:buNone/>
            </a:pPr>
            <a:r>
              <a:rPr lang="en-US" altLang="en-US" sz="2400" dirty="0">
                <a:solidFill>
                  <a:srgbClr val="0070C0"/>
                </a:solidFill>
                <a:latin typeface="Courier New" panose="02070309020205020404" pitchFamily="49" charset="0"/>
                <a:cs typeface="Courier New" panose="02070309020205020404" pitchFamily="49" charset="0"/>
              </a:rPr>
              <a:t>pop</a:t>
            </a:r>
          </a:p>
        </p:txBody>
      </p:sp>
      <p:sp>
        <p:nvSpPr>
          <p:cNvPr id="28" name="Text Box 11"/>
          <p:cNvSpPr txBox="1">
            <a:spLocks noChangeArrowheads="1"/>
          </p:cNvSpPr>
          <p:nvPr/>
        </p:nvSpPr>
        <p:spPr bwMode="auto">
          <a:xfrm>
            <a:off x="1638300" y="4983559"/>
            <a:ext cx="1447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square">
            <a:spAutoFit/>
          </a:bodyPr>
          <a:lstStyle>
            <a:defPPr>
              <a:defRPr lang="en-US"/>
            </a:defPPr>
            <a:lvl1pPr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5pPr>
            <a:lvl6pPr marL="2286000" algn="l" defTabSz="914400" rtl="0" eaLnBrk="1" latinLnBrk="0" hangingPunct="1">
              <a:defRPr sz="2400" b="1" kern="1200">
                <a:solidFill>
                  <a:srgbClr val="FF0000"/>
                </a:solidFill>
                <a:latin typeface="Times New Roman" panose="02020603050405020304" pitchFamily="18" charset="0"/>
                <a:ea typeface="+mn-ea"/>
                <a:cs typeface="+mn-cs"/>
              </a:defRPr>
            </a:lvl6pPr>
            <a:lvl7pPr marL="2743200" algn="l" defTabSz="914400" rtl="0" eaLnBrk="1" latinLnBrk="0" hangingPunct="1">
              <a:defRPr sz="2400" b="1" kern="1200">
                <a:solidFill>
                  <a:srgbClr val="FF0000"/>
                </a:solidFill>
                <a:latin typeface="Times New Roman" panose="02020603050405020304" pitchFamily="18" charset="0"/>
                <a:ea typeface="+mn-ea"/>
                <a:cs typeface="+mn-cs"/>
              </a:defRPr>
            </a:lvl7pPr>
            <a:lvl8pPr marL="3200400" algn="l" defTabSz="914400" rtl="0" eaLnBrk="1" latinLnBrk="0" hangingPunct="1">
              <a:defRPr sz="2400" b="1" kern="1200">
                <a:solidFill>
                  <a:srgbClr val="FF0000"/>
                </a:solidFill>
                <a:latin typeface="Times New Roman" panose="02020603050405020304" pitchFamily="18" charset="0"/>
                <a:ea typeface="+mn-ea"/>
                <a:cs typeface="+mn-cs"/>
              </a:defRPr>
            </a:lvl8pPr>
            <a:lvl9pPr marL="3657600" algn="l" defTabSz="914400" rtl="0" eaLnBrk="1" latinLnBrk="0" hangingPunct="1">
              <a:defRPr sz="2400" b="1" kern="1200">
                <a:solidFill>
                  <a:srgbClr val="FF0000"/>
                </a:solidFill>
                <a:latin typeface="Times New Roman" panose="02020603050405020304" pitchFamily="18" charset="0"/>
                <a:ea typeface="+mn-ea"/>
                <a:cs typeface="+mn-cs"/>
              </a:defRPr>
            </a:lvl9pPr>
          </a:lstStyle>
          <a:p>
            <a:pPr algn="ctr" eaLnBrk="1" hangingPunct="1">
              <a:spcBef>
                <a:spcPct val="50000"/>
              </a:spcBef>
              <a:buFontTx/>
              <a:buNone/>
            </a:pPr>
            <a:r>
              <a:rPr lang="en-US" altLang="en-US" sz="2400" dirty="0" err="1">
                <a:solidFill>
                  <a:srgbClr val="0070C0"/>
                </a:solidFill>
                <a:latin typeface="Courier New" panose="02070309020205020404" pitchFamily="49" charset="0"/>
                <a:cs typeface="Courier New" panose="02070309020205020404" pitchFamily="49" charset="0"/>
              </a:rPr>
              <a:t>isfull</a:t>
            </a:r>
            <a:endParaRPr lang="en-US" altLang="en-US" sz="2400" dirty="0">
              <a:solidFill>
                <a:srgbClr val="0070C0"/>
              </a:solidFill>
              <a:latin typeface="Courier New" panose="02070309020205020404" pitchFamily="49" charset="0"/>
              <a:cs typeface="Courier New" panose="02070309020205020404" pitchFamily="49" charset="0"/>
            </a:endParaRPr>
          </a:p>
        </p:txBody>
      </p:sp>
      <p:sp>
        <p:nvSpPr>
          <p:cNvPr id="29" name="Text Box 12"/>
          <p:cNvSpPr txBox="1">
            <a:spLocks noChangeArrowheads="1"/>
          </p:cNvSpPr>
          <p:nvPr/>
        </p:nvSpPr>
        <p:spPr bwMode="auto">
          <a:xfrm>
            <a:off x="1638300" y="3924300"/>
            <a:ext cx="152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defPPr>
              <a:defRPr lang="en-US"/>
            </a:defPPr>
            <a:lvl1pPr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rgbClr val="FF0000"/>
                </a:solidFill>
                <a:latin typeface="Times New Roman" panose="02020603050405020304" pitchFamily="18" charset="0"/>
                <a:ea typeface="+mn-ea"/>
                <a:cs typeface="+mn-cs"/>
              </a:defRPr>
            </a:lvl5pPr>
            <a:lvl6pPr marL="2286000" algn="l" defTabSz="914400" rtl="0" eaLnBrk="1" latinLnBrk="0" hangingPunct="1">
              <a:defRPr sz="2400" b="1" kern="1200">
                <a:solidFill>
                  <a:srgbClr val="FF0000"/>
                </a:solidFill>
                <a:latin typeface="Times New Roman" panose="02020603050405020304" pitchFamily="18" charset="0"/>
                <a:ea typeface="+mn-ea"/>
                <a:cs typeface="+mn-cs"/>
              </a:defRPr>
            </a:lvl6pPr>
            <a:lvl7pPr marL="2743200" algn="l" defTabSz="914400" rtl="0" eaLnBrk="1" latinLnBrk="0" hangingPunct="1">
              <a:defRPr sz="2400" b="1" kern="1200">
                <a:solidFill>
                  <a:srgbClr val="FF0000"/>
                </a:solidFill>
                <a:latin typeface="Times New Roman" panose="02020603050405020304" pitchFamily="18" charset="0"/>
                <a:ea typeface="+mn-ea"/>
                <a:cs typeface="+mn-cs"/>
              </a:defRPr>
            </a:lvl7pPr>
            <a:lvl8pPr marL="3200400" algn="l" defTabSz="914400" rtl="0" eaLnBrk="1" latinLnBrk="0" hangingPunct="1">
              <a:defRPr sz="2400" b="1" kern="1200">
                <a:solidFill>
                  <a:srgbClr val="FF0000"/>
                </a:solidFill>
                <a:latin typeface="Times New Roman" panose="02020603050405020304" pitchFamily="18" charset="0"/>
                <a:ea typeface="+mn-ea"/>
                <a:cs typeface="+mn-cs"/>
              </a:defRPr>
            </a:lvl8pPr>
            <a:lvl9pPr marL="3657600" algn="l" defTabSz="914400" rtl="0" eaLnBrk="1" latinLnBrk="0" hangingPunct="1">
              <a:defRPr sz="2400" b="1" kern="1200">
                <a:solidFill>
                  <a:srgbClr val="FF0000"/>
                </a:solidFill>
                <a:latin typeface="Times New Roman" panose="02020603050405020304" pitchFamily="18" charset="0"/>
                <a:ea typeface="+mn-ea"/>
                <a:cs typeface="+mn-cs"/>
              </a:defRPr>
            </a:lvl9pPr>
          </a:lstStyle>
          <a:p>
            <a:pPr algn="ctr" eaLnBrk="1" hangingPunct="1">
              <a:spcBef>
                <a:spcPct val="50000"/>
              </a:spcBef>
              <a:buFontTx/>
              <a:buNone/>
            </a:pPr>
            <a:r>
              <a:rPr lang="en-US" altLang="en-US" sz="2400" dirty="0" err="1">
                <a:solidFill>
                  <a:srgbClr val="0070C0"/>
                </a:solidFill>
                <a:latin typeface="Courier New" panose="02070309020205020404" pitchFamily="49" charset="0"/>
                <a:cs typeface="Courier New" panose="02070309020205020404" pitchFamily="49" charset="0"/>
              </a:rPr>
              <a:t>isempty</a:t>
            </a:r>
            <a:endParaRPr lang="en-US" altLang="en-US" sz="2400" dirty="0">
              <a:solidFill>
                <a:srgbClr val="0070C0"/>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8142108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12968" cy="1143000"/>
          </a:xfrm>
        </p:spPr>
        <p:txBody>
          <a:bodyPr>
            <a:normAutofit/>
          </a:bodyPr>
          <a:lstStyle/>
          <a:p>
            <a:pPr marL="0" indent="0" algn="l">
              <a:buNone/>
            </a:pPr>
            <a:r>
              <a:rPr lang="en-US" sz="4000" dirty="0" smtClean="0">
                <a:solidFill>
                  <a:srgbClr val="7030A0"/>
                </a:solidFill>
                <a:latin typeface="Times New Roman" pitchFamily="18" charset="0"/>
                <a:cs typeface="Times New Roman" pitchFamily="18" charset="0"/>
              </a:rPr>
              <a:t>STACK: Last-In-First-Out (LIFO)</a:t>
            </a:r>
            <a:endParaRPr lang="en-IN" sz="4000" dirty="0">
              <a:solidFill>
                <a:srgbClr val="7030A0"/>
              </a:solidFill>
              <a:latin typeface="Times New Roman" pitchFamily="18" charset="0"/>
              <a:cs typeface="Times New Roman" pitchFamily="18" charset="0"/>
            </a:endParaRPr>
          </a:p>
        </p:txBody>
      </p:sp>
      <p:sp>
        <p:nvSpPr>
          <p:cNvPr id="3" name="Content Placeholder 2"/>
          <p:cNvSpPr>
            <a:spLocks noGrp="1"/>
          </p:cNvSpPr>
          <p:nvPr>
            <p:ph idx="4294967295"/>
          </p:nvPr>
        </p:nvSpPr>
        <p:spPr>
          <a:xfrm>
            <a:off x="457200" y="1196752"/>
            <a:ext cx="8363272" cy="5340573"/>
          </a:xfrm>
          <a:prstGeom prst="rect">
            <a:avLst/>
          </a:prstGeom>
        </p:spPr>
        <p:txBody>
          <a:bodyPr>
            <a:normAutofit/>
          </a:bodyPr>
          <a:lstStyle/>
          <a:p>
            <a:pPr algn="just">
              <a:buFont typeface="Arial" pitchFamily="34" charset="0"/>
              <a:buChar char="•"/>
            </a:pPr>
            <a:r>
              <a:rPr lang="en-IN" b="1" dirty="0">
                <a:solidFill>
                  <a:srgbClr val="0070C0"/>
                </a:solidFill>
                <a:latin typeface="Courier New" panose="02070309020205020404" pitchFamily="49" charset="0"/>
                <a:cs typeface="Courier New" panose="02070309020205020404" pitchFamily="49" charset="0"/>
              </a:rPr>
              <a:t>void push (stack *s, </a:t>
            </a:r>
            <a:r>
              <a:rPr lang="en-IN" b="1" dirty="0" err="1">
                <a:solidFill>
                  <a:srgbClr val="FF0000"/>
                </a:solidFill>
                <a:latin typeface="Courier New" panose="02070309020205020404" pitchFamily="49" charset="0"/>
                <a:cs typeface="Courier New" panose="02070309020205020404" pitchFamily="49" charset="0"/>
              </a:rPr>
              <a:t>int</a:t>
            </a:r>
            <a:r>
              <a:rPr lang="en-IN" b="1" dirty="0">
                <a:solidFill>
                  <a:srgbClr val="FF0000"/>
                </a:solidFill>
                <a:latin typeface="Courier New" panose="02070309020205020404" pitchFamily="49" charset="0"/>
                <a:cs typeface="Courier New" panose="02070309020205020404" pitchFamily="49" charset="0"/>
              </a:rPr>
              <a:t> element</a:t>
            </a:r>
            <a:r>
              <a:rPr lang="en-IN" b="1" dirty="0">
                <a:solidFill>
                  <a:srgbClr val="0070C0"/>
                </a:solidFill>
                <a:latin typeface="Courier New" panose="02070309020205020404" pitchFamily="49" charset="0"/>
                <a:cs typeface="Courier New" panose="02070309020205020404" pitchFamily="49" charset="0"/>
              </a:rPr>
              <a:t>);</a:t>
            </a:r>
          </a:p>
          <a:p>
            <a:pPr marL="45720" indent="0" algn="just">
              <a:buNone/>
            </a:pPr>
            <a:r>
              <a:rPr lang="en-IN" dirty="0">
                <a:solidFill>
                  <a:srgbClr val="002060"/>
                </a:solidFill>
                <a:latin typeface="Times New Roman" pitchFamily="18" charset="0"/>
                <a:cs typeface="Times New Roman" pitchFamily="18" charset="0"/>
              </a:rPr>
              <a:t>                                        </a:t>
            </a:r>
            <a:r>
              <a:rPr lang="en-IN" dirty="0">
                <a:solidFill>
                  <a:srgbClr val="B808BC"/>
                </a:solidFill>
                <a:latin typeface="Times New Roman" pitchFamily="18" charset="0"/>
                <a:cs typeface="Times New Roman" pitchFamily="18" charset="0"/>
              </a:rPr>
              <a:t>/* Insert an element in the stack */</a:t>
            </a:r>
          </a:p>
          <a:p>
            <a:pPr algn="just">
              <a:buFont typeface="Arial" pitchFamily="34" charset="0"/>
              <a:buChar char="•"/>
            </a:pPr>
            <a:r>
              <a:rPr lang="en-IN" b="1" dirty="0" err="1" smtClean="0">
                <a:solidFill>
                  <a:srgbClr val="FF0000"/>
                </a:solidFill>
                <a:latin typeface="Courier New" panose="02070309020205020404" pitchFamily="49" charset="0"/>
                <a:cs typeface="Courier New" panose="02070309020205020404" pitchFamily="49" charset="0"/>
              </a:rPr>
              <a:t>int</a:t>
            </a:r>
            <a:r>
              <a:rPr lang="en-IN" b="1" dirty="0" smtClean="0">
                <a:solidFill>
                  <a:srgbClr val="0070C0"/>
                </a:solidFill>
                <a:latin typeface="Courier New" panose="02070309020205020404" pitchFamily="49" charset="0"/>
                <a:cs typeface="Courier New" panose="02070309020205020404" pitchFamily="49" charset="0"/>
              </a:rPr>
              <a:t> </a:t>
            </a:r>
            <a:r>
              <a:rPr lang="en-IN" b="1" dirty="0">
                <a:solidFill>
                  <a:srgbClr val="0070C0"/>
                </a:solidFill>
                <a:latin typeface="Courier New" panose="02070309020205020404" pitchFamily="49" charset="0"/>
                <a:cs typeface="Courier New" panose="02070309020205020404" pitchFamily="49" charset="0"/>
              </a:rPr>
              <a:t>pop (stack *s);</a:t>
            </a:r>
          </a:p>
          <a:p>
            <a:pPr marL="45720" indent="0" algn="just">
              <a:buNone/>
            </a:pPr>
            <a:r>
              <a:rPr lang="en-IN" dirty="0">
                <a:solidFill>
                  <a:srgbClr val="002060"/>
                </a:solidFill>
                <a:latin typeface="Times New Roman" pitchFamily="18" charset="0"/>
                <a:cs typeface="Times New Roman" pitchFamily="18" charset="0"/>
              </a:rPr>
              <a:t>                                        </a:t>
            </a:r>
            <a:r>
              <a:rPr lang="en-IN" dirty="0">
                <a:solidFill>
                  <a:srgbClr val="B808BC"/>
                </a:solidFill>
                <a:latin typeface="Times New Roman" pitchFamily="18" charset="0"/>
                <a:cs typeface="Times New Roman" pitchFamily="18" charset="0"/>
              </a:rPr>
              <a:t>/* Remove and return the top element */</a:t>
            </a:r>
          </a:p>
          <a:p>
            <a:pPr algn="just">
              <a:buFont typeface="Arial" pitchFamily="34" charset="0"/>
              <a:buChar char="•"/>
            </a:pPr>
            <a:r>
              <a:rPr lang="en-IN" b="1" dirty="0" smtClean="0">
                <a:solidFill>
                  <a:srgbClr val="0070C0"/>
                </a:solidFill>
                <a:latin typeface="Courier New" panose="02070309020205020404" pitchFamily="49" charset="0"/>
                <a:cs typeface="Courier New" panose="02070309020205020404" pitchFamily="49" charset="0"/>
              </a:rPr>
              <a:t>void </a:t>
            </a:r>
            <a:r>
              <a:rPr lang="en-IN" b="1" dirty="0">
                <a:solidFill>
                  <a:srgbClr val="0070C0"/>
                </a:solidFill>
                <a:latin typeface="Courier New" panose="02070309020205020404" pitchFamily="49" charset="0"/>
                <a:cs typeface="Courier New" panose="02070309020205020404" pitchFamily="49" charset="0"/>
              </a:rPr>
              <a:t>create (stack  *s);</a:t>
            </a:r>
          </a:p>
          <a:p>
            <a:pPr marL="45720" indent="0" algn="just">
              <a:buNone/>
            </a:pPr>
            <a:r>
              <a:rPr lang="en-IN" dirty="0">
                <a:solidFill>
                  <a:srgbClr val="002060"/>
                </a:solidFill>
                <a:latin typeface="Times New Roman" pitchFamily="18" charset="0"/>
                <a:cs typeface="Times New Roman" pitchFamily="18" charset="0"/>
              </a:rPr>
              <a:t>                                        </a:t>
            </a:r>
            <a:r>
              <a:rPr lang="en-IN" dirty="0">
                <a:solidFill>
                  <a:srgbClr val="B808BC"/>
                </a:solidFill>
                <a:latin typeface="Times New Roman" pitchFamily="18" charset="0"/>
                <a:cs typeface="Times New Roman" pitchFamily="18" charset="0"/>
              </a:rPr>
              <a:t>/* Create a new stack */</a:t>
            </a:r>
          </a:p>
          <a:p>
            <a:pPr algn="just">
              <a:buFont typeface="Arial" pitchFamily="34" charset="0"/>
              <a:buChar char="•"/>
            </a:pPr>
            <a:r>
              <a:rPr lang="en-IN" b="1" dirty="0" err="1" smtClean="0">
                <a:solidFill>
                  <a:srgbClr val="0070C0"/>
                </a:solidFill>
                <a:latin typeface="Courier New" panose="02070309020205020404" pitchFamily="49" charset="0"/>
                <a:cs typeface="Courier New" panose="02070309020205020404" pitchFamily="49" charset="0"/>
              </a:rPr>
              <a:t>int</a:t>
            </a:r>
            <a:r>
              <a:rPr lang="en-IN" b="1" dirty="0" smtClean="0">
                <a:solidFill>
                  <a:srgbClr val="0070C0"/>
                </a:solidFill>
                <a:latin typeface="Courier New" panose="02070309020205020404" pitchFamily="49" charset="0"/>
                <a:cs typeface="Courier New" panose="02070309020205020404" pitchFamily="49" charset="0"/>
              </a:rPr>
              <a:t> </a:t>
            </a:r>
            <a:r>
              <a:rPr lang="en-IN" b="1" dirty="0" err="1">
                <a:solidFill>
                  <a:srgbClr val="0070C0"/>
                </a:solidFill>
                <a:latin typeface="Courier New" panose="02070309020205020404" pitchFamily="49" charset="0"/>
                <a:cs typeface="Courier New" panose="02070309020205020404" pitchFamily="49" charset="0"/>
              </a:rPr>
              <a:t>isempty</a:t>
            </a:r>
            <a:r>
              <a:rPr lang="en-IN" b="1" dirty="0">
                <a:solidFill>
                  <a:srgbClr val="0070C0"/>
                </a:solidFill>
                <a:latin typeface="Courier New" panose="02070309020205020404" pitchFamily="49" charset="0"/>
                <a:cs typeface="Courier New" panose="02070309020205020404" pitchFamily="49" charset="0"/>
              </a:rPr>
              <a:t> (stack *s);</a:t>
            </a:r>
          </a:p>
          <a:p>
            <a:pPr marL="45720" indent="0" algn="just">
              <a:buNone/>
            </a:pPr>
            <a:r>
              <a:rPr lang="en-IN" dirty="0" smtClean="0">
                <a:solidFill>
                  <a:srgbClr val="B808BC"/>
                </a:solidFill>
                <a:latin typeface="Times New Roman" pitchFamily="18" charset="0"/>
                <a:cs typeface="Times New Roman" pitchFamily="18" charset="0"/>
              </a:rPr>
              <a:t>                                        </a:t>
            </a:r>
            <a:r>
              <a:rPr lang="en-IN" dirty="0">
                <a:solidFill>
                  <a:srgbClr val="B808BC"/>
                </a:solidFill>
                <a:latin typeface="Times New Roman" pitchFamily="18" charset="0"/>
                <a:cs typeface="Times New Roman" pitchFamily="18" charset="0"/>
              </a:rPr>
              <a:t>/* Check if stack is empty */</a:t>
            </a:r>
          </a:p>
          <a:p>
            <a:pPr algn="just">
              <a:buFont typeface="Arial" pitchFamily="34" charset="0"/>
              <a:buChar char="•"/>
            </a:pPr>
            <a:r>
              <a:rPr lang="en-IN" b="1" dirty="0" err="1" smtClean="0">
                <a:solidFill>
                  <a:srgbClr val="0070C0"/>
                </a:solidFill>
                <a:latin typeface="Courier New" panose="02070309020205020404" pitchFamily="49" charset="0"/>
                <a:cs typeface="Courier New" panose="02070309020205020404" pitchFamily="49" charset="0"/>
              </a:rPr>
              <a:t>int</a:t>
            </a:r>
            <a:r>
              <a:rPr lang="en-IN" b="1" dirty="0" smtClean="0">
                <a:solidFill>
                  <a:srgbClr val="0070C0"/>
                </a:solidFill>
                <a:latin typeface="Courier New" panose="02070309020205020404" pitchFamily="49" charset="0"/>
                <a:cs typeface="Courier New" panose="02070309020205020404" pitchFamily="49" charset="0"/>
              </a:rPr>
              <a:t> </a:t>
            </a:r>
            <a:r>
              <a:rPr lang="en-IN" b="1" dirty="0" err="1">
                <a:solidFill>
                  <a:srgbClr val="0070C0"/>
                </a:solidFill>
                <a:latin typeface="Courier New" panose="02070309020205020404" pitchFamily="49" charset="0"/>
                <a:cs typeface="Courier New" panose="02070309020205020404" pitchFamily="49" charset="0"/>
              </a:rPr>
              <a:t>isfull</a:t>
            </a:r>
            <a:r>
              <a:rPr lang="en-IN" b="1" dirty="0">
                <a:solidFill>
                  <a:srgbClr val="0070C0"/>
                </a:solidFill>
                <a:latin typeface="Courier New" panose="02070309020205020404" pitchFamily="49" charset="0"/>
                <a:cs typeface="Courier New" panose="02070309020205020404" pitchFamily="49" charset="0"/>
              </a:rPr>
              <a:t> (stack *s);</a:t>
            </a:r>
          </a:p>
          <a:p>
            <a:pPr marL="45720" indent="0" algn="just">
              <a:buNone/>
            </a:pPr>
            <a:r>
              <a:rPr lang="en-IN" dirty="0">
                <a:solidFill>
                  <a:srgbClr val="002060"/>
                </a:solidFill>
                <a:latin typeface="Times New Roman" pitchFamily="18" charset="0"/>
                <a:cs typeface="Times New Roman" pitchFamily="18" charset="0"/>
              </a:rPr>
              <a:t>                                        </a:t>
            </a:r>
            <a:r>
              <a:rPr lang="en-IN" dirty="0">
                <a:solidFill>
                  <a:srgbClr val="B808BC"/>
                </a:solidFill>
                <a:latin typeface="Times New Roman" pitchFamily="18" charset="0"/>
                <a:cs typeface="Times New Roman" pitchFamily="18" charset="0"/>
              </a:rPr>
              <a:t>/* Check if stack is full */</a:t>
            </a:r>
          </a:p>
          <a:p>
            <a:pPr algn="just">
              <a:buFont typeface="Arial" pitchFamily="34" charset="0"/>
              <a:buChar char="•"/>
            </a:pPr>
            <a:endParaRPr lang="en-IN" dirty="0">
              <a:solidFill>
                <a:srgbClr val="002060"/>
              </a:solidFill>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8</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#00: © DSamanta</a:t>
            </a:r>
            <a:endParaRPr lang="en-IN" dirty="0">
              <a:solidFill>
                <a:prstClr val="black">
                  <a:lumMod val="50000"/>
                  <a:lumOff val="50000"/>
                </a:prstClr>
              </a:solidFill>
            </a:endParaRPr>
          </a:p>
        </p:txBody>
      </p:sp>
      <p:sp>
        <p:nvSpPr>
          <p:cNvPr id="7" name="Rectangle 6"/>
          <p:cNvSpPr/>
          <p:nvPr/>
        </p:nvSpPr>
        <p:spPr>
          <a:xfrm>
            <a:off x="3555820" y="5802868"/>
            <a:ext cx="4899098" cy="369332"/>
          </a:xfrm>
          <a:prstGeom prst="rect">
            <a:avLst/>
          </a:prstGeom>
        </p:spPr>
        <p:txBody>
          <a:bodyPr wrap="none">
            <a:spAutoFit/>
          </a:bodyPr>
          <a:lstStyle/>
          <a:p>
            <a:pPr>
              <a:spcBef>
                <a:spcPct val="5000"/>
              </a:spcBef>
            </a:pPr>
            <a:r>
              <a:rPr lang="en-US" altLang="en-US" u="sng" dirty="0" smtClean="0"/>
              <a:t>Assumption: </a:t>
            </a:r>
            <a:r>
              <a:rPr lang="en-US" altLang="en-US" u="sng" dirty="0"/>
              <a:t>stack contains integer </a:t>
            </a:r>
            <a:r>
              <a:rPr lang="en-US" altLang="en-US" u="sng" dirty="0" smtClean="0"/>
              <a:t>elements!</a:t>
            </a:r>
            <a:endParaRPr lang="en-US" altLang="en-US" u="sng" dirty="0"/>
          </a:p>
        </p:txBody>
      </p:sp>
    </p:spTree>
    <p:extLst>
      <p:ext uri="{BB962C8B-B14F-4D97-AF65-F5344CB8AC3E}">
        <p14:creationId xmlns:p14="http://schemas.microsoft.com/office/powerpoint/2010/main" val="5624764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9984" y="2996952"/>
            <a:ext cx="7488832" cy="1143000"/>
          </a:xfrm>
        </p:spPr>
        <p:txBody>
          <a:bodyPr>
            <a:normAutofit/>
          </a:bodyPr>
          <a:lstStyle/>
          <a:p>
            <a:pPr marL="0" indent="0" algn="ctr">
              <a:buNone/>
            </a:pPr>
            <a:r>
              <a:rPr lang="en-US" sz="4000" dirty="0" smtClean="0">
                <a:solidFill>
                  <a:srgbClr val="0070C0"/>
                </a:solidFill>
                <a:latin typeface="Times New Roman" pitchFamily="18" charset="0"/>
                <a:cs typeface="Times New Roman" pitchFamily="18" charset="0"/>
              </a:rPr>
              <a:t>Stack using Array</a:t>
            </a:r>
            <a:endParaRPr lang="en-IN" sz="4000" dirty="0">
              <a:solidFill>
                <a:srgbClr val="0070C0"/>
              </a:solidFill>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9</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#00: © DSamanta</a:t>
            </a:r>
            <a:endParaRPr lang="en-IN">
              <a:solidFill>
                <a:prstClr val="black">
                  <a:lumMod val="50000"/>
                  <a:lumOff val="50000"/>
                </a:prstClr>
              </a:solidFill>
            </a:endParaRPr>
          </a:p>
        </p:txBody>
      </p:sp>
    </p:spTree>
    <p:extLst>
      <p:ext uri="{BB962C8B-B14F-4D97-AF65-F5344CB8AC3E}">
        <p14:creationId xmlns:p14="http://schemas.microsoft.com/office/powerpoint/2010/main" val="4185239000"/>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5589</TotalTime>
  <Words>2955</Words>
  <Application>Microsoft Office PowerPoint</Application>
  <PresentationFormat>On-screen Show (4:3)</PresentationFormat>
  <Paragraphs>691</Paragraphs>
  <Slides>46</Slides>
  <Notes>22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46</vt:i4>
      </vt:variant>
    </vt:vector>
  </HeadingPairs>
  <TitlesOfParts>
    <vt:vector size="55" baseType="lpstr">
      <vt:lpstr>宋体</vt:lpstr>
      <vt:lpstr>Arial</vt:lpstr>
      <vt:lpstr>Calibri</vt:lpstr>
      <vt:lpstr>Courier New</vt:lpstr>
      <vt:lpstr>Georgia</vt:lpstr>
      <vt:lpstr>Times New Roman</vt:lpstr>
      <vt:lpstr>Trebuchet MS</vt:lpstr>
      <vt:lpstr>Wingdings</vt:lpstr>
      <vt:lpstr>Slipstream</vt:lpstr>
      <vt:lpstr>Programming and Data Structures</vt:lpstr>
      <vt:lpstr>PowerPoint Presentation</vt:lpstr>
      <vt:lpstr>Today’s discussion…</vt:lpstr>
      <vt:lpstr>Stack</vt:lpstr>
      <vt:lpstr>Basic Idea</vt:lpstr>
      <vt:lpstr>Stack Representation</vt:lpstr>
      <vt:lpstr>PowerPoint Presentation</vt:lpstr>
      <vt:lpstr>STACK: Last-In-First-Out (LIFO)</vt:lpstr>
      <vt:lpstr>Stack using Array</vt:lpstr>
      <vt:lpstr>PowerPoint Presentation</vt:lpstr>
      <vt:lpstr>PowerPoint Presentation</vt:lpstr>
      <vt:lpstr>Stack using Linked List</vt:lpstr>
      <vt:lpstr>PowerPoint Presentation</vt:lpstr>
      <vt:lpstr>PowerPoint Presentation</vt:lpstr>
      <vt:lpstr>PowerPoint Presentation</vt:lpstr>
      <vt:lpstr>Declaration</vt:lpstr>
      <vt:lpstr>Stack Creation</vt:lpstr>
      <vt:lpstr>Pushing an element into stack</vt:lpstr>
      <vt:lpstr>Popping an element from stack</vt:lpstr>
      <vt:lpstr>Checking for stack empty</vt:lpstr>
      <vt:lpstr>Checking for Stack Full</vt:lpstr>
      <vt:lpstr>Example: A Stack using an Array</vt:lpstr>
      <vt:lpstr>Example: A Stack using Linked List</vt:lpstr>
      <vt:lpstr>Applications of Stacks</vt:lpstr>
      <vt:lpstr>Infix and Postfix Notations </vt:lpstr>
      <vt:lpstr>Infix to Postfix </vt:lpstr>
      <vt:lpstr>Infix to postfix conversion</vt:lpstr>
      <vt:lpstr>The algorithm steps</vt:lpstr>
      <vt:lpstr>Infix to Postfix Conversion</vt:lpstr>
      <vt:lpstr>PowerPoint Presentation</vt:lpstr>
      <vt:lpstr>Queue</vt:lpstr>
      <vt:lpstr>Basic Idea</vt:lpstr>
      <vt:lpstr>Queue Representation</vt:lpstr>
      <vt:lpstr>PowerPoint Presentation</vt:lpstr>
      <vt:lpstr>PowerPoint Presentation</vt:lpstr>
      <vt:lpstr>Queue using Linked List</vt:lpstr>
      <vt:lpstr>PowerPoint Presentation</vt:lpstr>
      <vt:lpstr>Queue: Linked List Structure</vt:lpstr>
      <vt:lpstr>Queue: Linked List Structure</vt:lpstr>
      <vt:lpstr>Example :Queue using Linked List</vt:lpstr>
      <vt:lpstr>Example :Queue using Linked List</vt:lpstr>
      <vt:lpstr>Problem With Array Implementation</vt:lpstr>
      <vt:lpstr>Applications of Queues</vt:lpstr>
      <vt:lpstr>PowerPoint Presentation</vt:lpstr>
      <vt:lpstr>PowerPoint Presentation</vt:lpstr>
      <vt:lpstr>PowerPoint Presentation</vt:lpstr>
    </vt:vector>
  </TitlesOfParts>
  <Company>IIT Kharagpur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Programming and Data Structures</dc:title>
  <dc:creator>Debasis Samanta</dc:creator>
  <cp:lastModifiedBy>ds</cp:lastModifiedBy>
  <cp:revision>349</cp:revision>
  <dcterms:created xsi:type="dcterms:W3CDTF">2016-12-06T07:31:32Z</dcterms:created>
  <dcterms:modified xsi:type="dcterms:W3CDTF">2017-04-04T00:12:58Z</dcterms:modified>
</cp:coreProperties>
</file>